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0" r:id="rId3"/>
    <p:sldId id="261" r:id="rId4"/>
    <p:sldId id="262" r:id="rId5"/>
    <p:sldId id="305" r:id="rId6"/>
    <p:sldId id="257" r:id="rId7"/>
    <p:sldId id="263" r:id="rId8"/>
    <p:sldId id="307" r:id="rId9"/>
    <p:sldId id="258" r:id="rId10"/>
    <p:sldId id="312" r:id="rId11"/>
    <p:sldId id="259" r:id="rId12"/>
    <p:sldId id="264" r:id="rId13"/>
    <p:sldId id="265" r:id="rId14"/>
    <p:sldId id="266" r:id="rId15"/>
    <p:sldId id="267" r:id="rId16"/>
    <p:sldId id="268" r:id="rId17"/>
    <p:sldId id="313" r:id="rId18"/>
    <p:sldId id="269" r:id="rId19"/>
    <p:sldId id="270" r:id="rId20"/>
    <p:sldId id="304" r:id="rId21"/>
    <p:sldId id="272" r:id="rId22"/>
    <p:sldId id="273" r:id="rId23"/>
    <p:sldId id="274" r:id="rId24"/>
    <p:sldId id="275" r:id="rId25"/>
  </p:sldIdLst>
  <p:sldSz cx="9144000" cy="6858000" type="screen4x3"/>
  <p:notesSz cx="6808788" cy="99425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14" autoAdjust="0"/>
  </p:normalViewPr>
  <p:slideViewPr>
    <p:cSldViewPr>
      <p:cViewPr varScale="1">
        <p:scale>
          <a:sx n="74" d="100"/>
          <a:sy n="7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80" y="-90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CEC7C-39FF-4B97-B6A7-B2D554A5D1CD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2694"/>
            <a:ext cx="54470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0475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737" y="9443662"/>
            <a:ext cx="2950475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943E7B-3B9D-42AA-B104-6A083E6FD1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44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417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532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2005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3118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5292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8149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0106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1909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7533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9098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31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800" dirty="0" smtClean="0">
                <a:solidFill>
                  <a:schemeClr val="tx1"/>
                </a:solidFill>
              </a:rPr>
              <a:t>The correspondence theory of truth of propositions has been criticized in many ways yet, still, it persists, due to the ordinary experience of language words referring to extra-linguistic objects. </a:t>
            </a:r>
          </a:p>
          <a:p>
            <a:r>
              <a:rPr lang="en-US" altLang="ja-JP" sz="1800" dirty="0" smtClean="0">
                <a:solidFill>
                  <a:schemeClr val="tx1"/>
                </a:solidFill>
              </a:rPr>
              <a:t>How, then, can we explain the use of words that seem to refer to objects in a compatible way, employing criticism of the correspondence theory of truth? </a:t>
            </a:r>
          </a:p>
          <a:p>
            <a:r>
              <a:rPr lang="en-US" altLang="ja-JP" sz="1800" dirty="0" smtClean="0">
                <a:solidFill>
                  <a:schemeClr val="tx1"/>
                </a:solidFill>
              </a:rPr>
              <a:t>W. Quine’s  ‘inscrutability of reference’ argument and D. Davidson’s  ‘realism without reference’ perspective examine this phenomenon within the confines of conflicting arguments</a:t>
            </a:r>
            <a:endParaRPr lang="ja-JP" altLang="en-US" sz="1800" dirty="0"/>
          </a:p>
          <a:p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6610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9851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6943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5607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2609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753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037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342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lang="en-US" altLang="ja-JP" dirty="0" smtClean="0">
                <a:solidFill>
                  <a:schemeClr val="tx1"/>
                </a:solidFill>
              </a:rPr>
              <a:t>There are another types of anaphora, like </a:t>
            </a:r>
            <a:r>
              <a:rPr lang="en-US" altLang="ja-JP" b="1" dirty="0" smtClean="0">
                <a:solidFill>
                  <a:schemeClr val="tx1"/>
                </a:solidFill>
              </a:rPr>
              <a:t>temporal anaphora</a:t>
            </a:r>
            <a:r>
              <a:rPr lang="en-US" altLang="ja-JP" dirty="0" smtClean="0">
                <a:solidFill>
                  <a:schemeClr val="tx1"/>
                </a:solidFill>
              </a:rPr>
              <a:t> and </a:t>
            </a:r>
            <a:r>
              <a:rPr lang="en-US" altLang="ja-JP" b="1" dirty="0" smtClean="0">
                <a:solidFill>
                  <a:schemeClr val="tx1"/>
                </a:solidFill>
              </a:rPr>
              <a:t>modal anaphora</a:t>
            </a:r>
            <a:r>
              <a:rPr lang="en-US" altLang="ja-JP" dirty="0" smtClean="0">
                <a:solidFill>
                  <a:schemeClr val="tx1"/>
                </a:solidFill>
              </a:rPr>
              <a:t>, etc.</a:t>
            </a:r>
            <a:endParaRPr lang="ja-JP" altLang="ja-JP" dirty="0" smtClean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7527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652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230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301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43E7B-3B9D-42AA-B104-6A083E6FD13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888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2016/7/17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rie@let.osaka-u.ac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x-none" altLang="ja-JP" b="1" dirty="0">
                <a:solidFill>
                  <a:schemeClr val="tx1"/>
                </a:solidFill>
              </a:rPr>
              <a:t>Are deictic and anaphoric uses distinguishable?</a:t>
            </a:r>
            <a:endParaRPr lang="ja-JP" altLang="ja-JP" b="1" dirty="0">
              <a:solidFill>
                <a:schemeClr val="tx1"/>
              </a:solidFill>
            </a:endParaRPr>
          </a:p>
          <a:p>
            <a:endParaRPr kumimoji="1" lang="en-US" altLang="ja-JP" dirty="0" smtClean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Yukio </a:t>
            </a:r>
            <a:r>
              <a:rPr kumimoji="1" lang="en-US" altLang="ja-JP" dirty="0" err="1" smtClean="0">
                <a:solidFill>
                  <a:schemeClr val="tx1"/>
                </a:solidFill>
              </a:rPr>
              <a:t>Irie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Osaka </a:t>
            </a:r>
            <a:r>
              <a:rPr lang="en-US" altLang="ja-JP" dirty="0" smtClean="0">
                <a:solidFill>
                  <a:schemeClr val="tx1"/>
                </a:solidFill>
              </a:rPr>
              <a:t>University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  <a:hlinkClick r:id="rId3"/>
              </a:rPr>
              <a:t>irie@let.osaka-u.ac.jp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688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＃Explanation of Proper name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 err="1">
                <a:solidFill>
                  <a:schemeClr val="tx1"/>
                </a:solidFill>
              </a:rPr>
              <a:t>Kripke</a:t>
            </a:r>
            <a:r>
              <a:rPr lang="en-US" altLang="ja-JP" dirty="0">
                <a:solidFill>
                  <a:schemeClr val="tx1"/>
                </a:solidFill>
              </a:rPr>
              <a:t> explained the reference of proper names by </a:t>
            </a:r>
            <a:r>
              <a:rPr lang="en-US" altLang="ja-JP" dirty="0">
                <a:solidFill>
                  <a:srgbClr val="FF0000"/>
                </a:solidFill>
              </a:rPr>
              <a:t>chains of causality</a:t>
            </a:r>
            <a:r>
              <a:rPr lang="en-US" altLang="ja-JP" dirty="0">
                <a:solidFill>
                  <a:schemeClr val="tx1"/>
                </a:solidFill>
              </a:rPr>
              <a:t>. </a:t>
            </a:r>
            <a:r>
              <a:rPr lang="en-US" altLang="ja-JP" dirty="0" smtClean="0">
                <a:solidFill>
                  <a:schemeClr val="tx1"/>
                </a:solidFill>
              </a:rPr>
              <a:t>But </a:t>
            </a:r>
            <a:r>
              <a:rPr lang="en-US" altLang="ja-JP" dirty="0" err="1" smtClean="0">
                <a:solidFill>
                  <a:schemeClr val="tx1"/>
                </a:solidFill>
              </a:rPr>
              <a:t>Brandom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explains the reference of proper names by </a:t>
            </a:r>
            <a:r>
              <a:rPr lang="en-US" altLang="ja-JP" dirty="0">
                <a:solidFill>
                  <a:srgbClr val="FF0000"/>
                </a:solidFill>
              </a:rPr>
              <a:t>chains of anaphora</a:t>
            </a:r>
            <a:r>
              <a:rPr lang="en-US" altLang="ja-JP" dirty="0">
                <a:solidFill>
                  <a:schemeClr val="tx1"/>
                </a:solidFill>
              </a:rPr>
              <a:t>. If it is correct </a:t>
            </a:r>
            <a:r>
              <a:rPr lang="en-US" altLang="ja-JP" dirty="0" smtClean="0">
                <a:solidFill>
                  <a:schemeClr val="tx1"/>
                </a:solidFill>
              </a:rPr>
              <a:t>,we </a:t>
            </a:r>
            <a:r>
              <a:rPr lang="en-US" altLang="ja-JP" dirty="0">
                <a:solidFill>
                  <a:schemeClr val="tx1"/>
                </a:solidFill>
              </a:rPr>
              <a:t>can apply it to the account </a:t>
            </a:r>
            <a:r>
              <a:rPr lang="en-US" altLang="ja-JP" dirty="0" smtClean="0">
                <a:solidFill>
                  <a:schemeClr val="tx1"/>
                </a:solidFill>
              </a:rPr>
              <a:t>for </a:t>
            </a:r>
            <a:r>
              <a:rPr lang="en-US" altLang="ja-JP" dirty="0">
                <a:solidFill>
                  <a:srgbClr val="FF0000"/>
                </a:solidFill>
              </a:rPr>
              <a:t>natural kinds.</a:t>
            </a:r>
            <a:r>
              <a:rPr lang="en-US" altLang="ja-JP" dirty="0">
                <a:solidFill>
                  <a:schemeClr val="tx1"/>
                </a:solidFill>
              </a:rPr>
              <a:t> Further we could explain </a:t>
            </a:r>
            <a:r>
              <a:rPr lang="en-US" altLang="ja-JP" dirty="0">
                <a:solidFill>
                  <a:srgbClr val="FF0000"/>
                </a:solidFill>
              </a:rPr>
              <a:t>every common noun by chains of anaphora</a:t>
            </a:r>
            <a:r>
              <a:rPr lang="en-US" altLang="ja-JP" dirty="0">
                <a:solidFill>
                  <a:schemeClr val="tx1"/>
                </a:solidFill>
              </a:rPr>
              <a:t>.</a:t>
            </a:r>
            <a:endParaRPr lang="ja-JP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02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＃Every question-answer relation presupposes anaphora.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ja-JP" altLang="ja-JP" dirty="0">
                <a:solidFill>
                  <a:schemeClr val="tx1"/>
                </a:solidFill>
              </a:rPr>
              <a:t>　</a:t>
            </a:r>
            <a:r>
              <a:rPr lang="en-US" altLang="ja-JP" dirty="0">
                <a:solidFill>
                  <a:schemeClr val="tx1"/>
                </a:solidFill>
              </a:rPr>
              <a:t>‘Do you </a:t>
            </a:r>
            <a:r>
              <a:rPr lang="en-US" altLang="ja-JP" dirty="0">
                <a:solidFill>
                  <a:srgbClr val="FF0000"/>
                </a:solidFill>
              </a:rPr>
              <a:t>like</a:t>
            </a:r>
            <a:r>
              <a:rPr lang="en-US" altLang="ja-JP" u="sng" dirty="0">
                <a:solidFill>
                  <a:srgbClr val="FF0000"/>
                </a:solidFill>
              </a:rPr>
              <a:t> licorice</a:t>
            </a:r>
            <a:r>
              <a:rPr lang="ja-JP" altLang="ja-JP" dirty="0">
                <a:solidFill>
                  <a:schemeClr val="tx1"/>
                </a:solidFill>
              </a:rPr>
              <a:t>？</a:t>
            </a:r>
            <a:r>
              <a:rPr lang="en-US" altLang="ja-JP" dirty="0">
                <a:solidFill>
                  <a:schemeClr val="tx1"/>
                </a:solidFill>
              </a:rPr>
              <a:t>’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ja-JP" altLang="ja-JP" dirty="0">
                <a:solidFill>
                  <a:schemeClr val="tx1"/>
                </a:solidFill>
              </a:rPr>
              <a:t>　　　</a:t>
            </a:r>
            <a:r>
              <a:rPr lang="en-US" altLang="ja-JP" dirty="0">
                <a:solidFill>
                  <a:schemeClr val="tx1"/>
                </a:solidFill>
              </a:rPr>
              <a:t>‘Yes, I like </a:t>
            </a:r>
            <a:r>
              <a:rPr lang="en-US" altLang="ja-JP" u="sng" dirty="0">
                <a:solidFill>
                  <a:srgbClr val="FF0000"/>
                </a:solidFill>
              </a:rPr>
              <a:t>it</a:t>
            </a:r>
            <a:r>
              <a:rPr lang="en-US" altLang="ja-JP" dirty="0">
                <a:solidFill>
                  <a:srgbClr val="FF0000"/>
                </a:solidFill>
              </a:rPr>
              <a:t>.’ </a:t>
            </a:r>
            <a:r>
              <a:rPr lang="en-US" altLang="ja-JP" dirty="0">
                <a:solidFill>
                  <a:schemeClr val="tx1"/>
                </a:solidFill>
              </a:rPr>
              <a:t>or ‘Yes, I </a:t>
            </a:r>
            <a:r>
              <a:rPr lang="en-US" altLang="ja-JP" u="sng" dirty="0">
                <a:solidFill>
                  <a:srgbClr val="FF0000"/>
                </a:solidFill>
              </a:rPr>
              <a:t>do</a:t>
            </a:r>
            <a:r>
              <a:rPr lang="en-US" altLang="ja-JP" dirty="0">
                <a:solidFill>
                  <a:srgbClr val="FF0000"/>
                </a:solidFill>
              </a:rPr>
              <a:t>.’</a:t>
            </a:r>
            <a:endParaRPr lang="ja-JP" altLang="ja-JP" dirty="0">
              <a:solidFill>
                <a:srgbClr val="FF0000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  </a:t>
            </a:r>
            <a:r>
              <a:rPr lang="en-US" altLang="ja-JP" dirty="0" smtClean="0">
                <a:solidFill>
                  <a:schemeClr val="tx1"/>
                </a:solidFill>
              </a:rPr>
              <a:t>‘</a:t>
            </a:r>
            <a:r>
              <a:rPr lang="en-US" altLang="ja-JP" dirty="0">
                <a:solidFill>
                  <a:schemeClr val="tx1"/>
                </a:solidFill>
              </a:rPr>
              <a:t>Which is </a:t>
            </a:r>
            <a:r>
              <a:rPr lang="en-US" altLang="ja-JP" u="sng" dirty="0">
                <a:solidFill>
                  <a:srgbClr val="FF0000"/>
                </a:solidFill>
              </a:rPr>
              <a:t>your car</a:t>
            </a:r>
            <a:r>
              <a:rPr lang="en-US" altLang="ja-JP" dirty="0">
                <a:solidFill>
                  <a:schemeClr val="tx1"/>
                </a:solidFill>
              </a:rPr>
              <a:t>?’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  </a:t>
            </a:r>
            <a:r>
              <a:rPr lang="en-US" altLang="ja-JP" dirty="0" smtClean="0">
                <a:solidFill>
                  <a:schemeClr val="tx1"/>
                </a:solidFill>
              </a:rPr>
              <a:t>      </a:t>
            </a:r>
            <a:r>
              <a:rPr lang="en-US" altLang="ja-JP" dirty="0">
                <a:solidFill>
                  <a:srgbClr val="FF0000"/>
                </a:solidFill>
              </a:rPr>
              <a:t>‘</a:t>
            </a:r>
            <a:r>
              <a:rPr lang="en-US" altLang="ja-JP" u="sng" dirty="0">
                <a:solidFill>
                  <a:srgbClr val="FF0000"/>
                </a:solidFill>
              </a:rPr>
              <a:t>It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is that red car.’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rgbClr val="FF0000"/>
                </a:solidFill>
              </a:rPr>
              <a:t>Answers </a:t>
            </a:r>
            <a:r>
              <a:rPr lang="en-US" altLang="ja-JP" dirty="0">
                <a:solidFill>
                  <a:srgbClr val="FF0000"/>
                </a:solidFill>
              </a:rPr>
              <a:t>must repeat some </a:t>
            </a:r>
            <a:r>
              <a:rPr lang="en-US" altLang="ja-JP" dirty="0" smtClean="0">
                <a:solidFill>
                  <a:srgbClr val="FF0000"/>
                </a:solidFill>
              </a:rPr>
              <a:t>parts </a:t>
            </a:r>
            <a:r>
              <a:rPr lang="en-US" altLang="ja-JP" dirty="0">
                <a:solidFill>
                  <a:srgbClr val="FF0000"/>
                </a:solidFill>
              </a:rPr>
              <a:t>of </a:t>
            </a:r>
            <a:r>
              <a:rPr lang="en-US" altLang="ja-JP" dirty="0" smtClean="0">
                <a:solidFill>
                  <a:srgbClr val="FF0000"/>
                </a:solidFill>
              </a:rPr>
              <a:t>questions </a:t>
            </a:r>
            <a:r>
              <a:rPr lang="en-US" altLang="ja-JP" dirty="0">
                <a:solidFill>
                  <a:schemeClr val="tx1"/>
                </a:solidFill>
              </a:rPr>
              <a:t>and </a:t>
            </a:r>
            <a:r>
              <a:rPr lang="en-US" altLang="ja-JP" dirty="0" smtClean="0">
                <a:solidFill>
                  <a:schemeClr val="tx1"/>
                </a:solidFill>
              </a:rPr>
              <a:t>such </a:t>
            </a:r>
            <a:r>
              <a:rPr lang="en-US" altLang="ja-JP" dirty="0">
                <a:solidFill>
                  <a:schemeClr val="tx1"/>
                </a:solidFill>
              </a:rPr>
              <a:t>repeated </a:t>
            </a:r>
            <a:r>
              <a:rPr lang="en-US" altLang="ja-JP" dirty="0" smtClean="0">
                <a:solidFill>
                  <a:schemeClr val="tx1"/>
                </a:solidFill>
              </a:rPr>
              <a:t>parts are anaphors.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 </a:t>
            </a:r>
            <a:endParaRPr lang="ja-JP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418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76875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# Every inference presupposes anaphora.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Consider the following syllogism;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      </a:t>
            </a:r>
            <a:r>
              <a:rPr lang="en-US" altLang="ja-JP" i="1" dirty="0">
                <a:solidFill>
                  <a:schemeClr val="tx1"/>
                </a:solidFill>
              </a:rPr>
              <a:t> </a:t>
            </a:r>
            <a:r>
              <a:rPr lang="en-US" altLang="ja-JP" i="1" dirty="0">
                <a:solidFill>
                  <a:srgbClr val="FF0000"/>
                </a:solidFill>
              </a:rPr>
              <a:t>Socrates </a:t>
            </a:r>
            <a:r>
              <a:rPr lang="en-US" altLang="ja-JP" dirty="0">
                <a:solidFill>
                  <a:schemeClr val="tx1"/>
                </a:solidFill>
              </a:rPr>
              <a:t>is a</a:t>
            </a:r>
            <a:r>
              <a:rPr lang="en-US" altLang="ja-JP" i="1" dirty="0">
                <a:solidFill>
                  <a:schemeClr val="tx1"/>
                </a:solidFill>
              </a:rPr>
              <a:t> </a:t>
            </a:r>
            <a:r>
              <a:rPr lang="en-US" altLang="ja-JP" i="1" dirty="0">
                <a:solidFill>
                  <a:srgbClr val="FF0000"/>
                </a:solidFill>
              </a:rPr>
              <a:t>human</a:t>
            </a:r>
            <a:r>
              <a:rPr lang="en-US" altLang="ja-JP" dirty="0">
                <a:solidFill>
                  <a:schemeClr val="tx1"/>
                </a:solidFill>
              </a:rPr>
              <a:t>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       Every</a:t>
            </a:r>
            <a:r>
              <a:rPr lang="en-US" altLang="ja-JP" i="1" dirty="0">
                <a:solidFill>
                  <a:schemeClr val="tx1"/>
                </a:solidFill>
              </a:rPr>
              <a:t> </a:t>
            </a:r>
            <a:r>
              <a:rPr lang="en-US" altLang="ja-JP" i="1" dirty="0">
                <a:solidFill>
                  <a:srgbClr val="FF0000"/>
                </a:solidFill>
              </a:rPr>
              <a:t>human</a:t>
            </a:r>
            <a:r>
              <a:rPr lang="en-US" altLang="ja-JP" i="1" dirty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is </a:t>
            </a:r>
            <a:r>
              <a:rPr lang="en-US" altLang="ja-JP" i="1" dirty="0">
                <a:solidFill>
                  <a:srgbClr val="FF0000"/>
                </a:solidFill>
              </a:rPr>
              <a:t>mortal</a:t>
            </a:r>
            <a:r>
              <a:rPr lang="en-US" altLang="ja-JP" dirty="0">
                <a:solidFill>
                  <a:schemeClr val="tx1"/>
                </a:solidFill>
              </a:rPr>
              <a:t>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       Therefore</a:t>
            </a:r>
            <a:r>
              <a:rPr lang="en-US" altLang="ja-JP" i="1" dirty="0">
                <a:solidFill>
                  <a:schemeClr val="tx1"/>
                </a:solidFill>
              </a:rPr>
              <a:t> </a:t>
            </a:r>
            <a:r>
              <a:rPr lang="en-US" altLang="ja-JP" i="1" dirty="0">
                <a:solidFill>
                  <a:srgbClr val="FF0000"/>
                </a:solidFill>
              </a:rPr>
              <a:t>Socrates</a:t>
            </a:r>
            <a:r>
              <a:rPr lang="en-US" altLang="ja-JP" i="1" dirty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is </a:t>
            </a:r>
            <a:r>
              <a:rPr lang="en-US" altLang="ja-JP" i="1" dirty="0">
                <a:solidFill>
                  <a:srgbClr val="FF0000"/>
                </a:solidFill>
              </a:rPr>
              <a:t>mortal</a:t>
            </a:r>
            <a:r>
              <a:rPr lang="en-US" altLang="ja-JP" dirty="0">
                <a:solidFill>
                  <a:schemeClr val="tx1"/>
                </a:solidFill>
              </a:rPr>
              <a:t>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i="1" dirty="0">
                <a:solidFill>
                  <a:srgbClr val="FF0000"/>
                </a:solidFill>
              </a:rPr>
              <a:t>Socrates</a:t>
            </a:r>
            <a:r>
              <a:rPr lang="en-US" altLang="ja-JP" dirty="0">
                <a:solidFill>
                  <a:schemeClr val="tx1"/>
                </a:solidFill>
              </a:rPr>
              <a:t> in the conclusion needs to be an anaphor of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i="1" dirty="0">
                <a:solidFill>
                  <a:srgbClr val="FF0000"/>
                </a:solidFill>
              </a:rPr>
              <a:t>Socrates</a:t>
            </a:r>
            <a:r>
              <a:rPr lang="en-US" altLang="ja-JP" dirty="0">
                <a:solidFill>
                  <a:schemeClr val="tx1"/>
                </a:solidFill>
              </a:rPr>
              <a:t> in the minor premise because there are many people with the name </a:t>
            </a:r>
            <a:r>
              <a:rPr lang="en-US" altLang="ja-JP" i="1" dirty="0">
                <a:solidFill>
                  <a:srgbClr val="FF0000"/>
                </a:solidFill>
              </a:rPr>
              <a:t>Socrates</a:t>
            </a:r>
            <a:r>
              <a:rPr lang="en-US" altLang="ja-JP" dirty="0">
                <a:solidFill>
                  <a:schemeClr val="tx1"/>
                </a:solidFill>
              </a:rPr>
              <a:t>. In order to refer to the same person we need an anaphoric mechanism.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If </a:t>
            </a:r>
            <a:r>
              <a:rPr lang="en-US" altLang="ja-JP" i="1" dirty="0">
                <a:solidFill>
                  <a:srgbClr val="FF0000"/>
                </a:solidFill>
              </a:rPr>
              <a:t>human</a:t>
            </a:r>
            <a:r>
              <a:rPr lang="en-US" altLang="ja-JP" dirty="0">
                <a:solidFill>
                  <a:schemeClr val="tx1"/>
                </a:solidFill>
              </a:rPr>
              <a:t> is ambiguous, then using the term in the major premise needs to be an anaphor of it in the minor premise. The same thing is valid for </a:t>
            </a:r>
            <a:r>
              <a:rPr lang="en-US" altLang="ja-JP" i="1" dirty="0">
                <a:solidFill>
                  <a:srgbClr val="FF0000"/>
                </a:solidFill>
              </a:rPr>
              <a:t>mortal</a:t>
            </a:r>
            <a:r>
              <a:rPr lang="en-US" altLang="ja-JP" dirty="0">
                <a:solidFill>
                  <a:schemeClr val="tx1"/>
                </a:solidFill>
              </a:rPr>
              <a:t>. 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rgbClr val="FF0000"/>
                </a:solidFill>
              </a:rPr>
              <a:t>In order for an inference to be valid, words that occur </a:t>
            </a:r>
            <a:r>
              <a:rPr lang="en-US" altLang="ja-JP" dirty="0" smtClean="0">
                <a:solidFill>
                  <a:srgbClr val="FF0000"/>
                </a:solidFill>
              </a:rPr>
              <a:t>repeatedly </a:t>
            </a:r>
            <a:r>
              <a:rPr lang="en-US" altLang="ja-JP" dirty="0">
                <a:solidFill>
                  <a:srgbClr val="FF0000"/>
                </a:solidFill>
              </a:rPr>
              <a:t>must have the same content or </a:t>
            </a:r>
            <a:r>
              <a:rPr lang="en-US" altLang="ja-JP" dirty="0" smtClean="0">
                <a:solidFill>
                  <a:srgbClr val="FF0000"/>
                </a:solidFill>
              </a:rPr>
              <a:t>referent in all </a:t>
            </a:r>
            <a:r>
              <a:rPr lang="en-US" altLang="ja-JP" dirty="0" err="1" smtClean="0">
                <a:solidFill>
                  <a:srgbClr val="FF0000"/>
                </a:solidFill>
              </a:rPr>
              <a:t>occurences</a:t>
            </a:r>
            <a:r>
              <a:rPr lang="en-US" altLang="ja-JP" dirty="0" smtClean="0">
                <a:solidFill>
                  <a:srgbClr val="FF0000"/>
                </a:solidFill>
              </a:rPr>
              <a:t>, </a:t>
            </a:r>
            <a:r>
              <a:rPr lang="en-US" altLang="ja-JP" dirty="0">
                <a:solidFill>
                  <a:srgbClr val="FF0000"/>
                </a:solidFill>
              </a:rPr>
              <a:t>i.e., they must be anaphoric.</a:t>
            </a:r>
            <a:endParaRPr lang="ja-JP" altLang="ja-JP" dirty="0">
              <a:solidFill>
                <a:srgbClr val="FF0000"/>
              </a:solidFill>
            </a:endParaRPr>
          </a:p>
          <a:p>
            <a:r>
              <a:rPr lang="en-US" altLang="ja-JP" dirty="0"/>
              <a:t> 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735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#Bound variables are anaphoric.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       E.g</a:t>
            </a:r>
            <a:r>
              <a:rPr lang="en-US" altLang="ja-JP" dirty="0">
                <a:solidFill>
                  <a:schemeClr val="tx1"/>
                </a:solidFill>
              </a:rPr>
              <a:t>., ∀</a:t>
            </a:r>
            <a:r>
              <a:rPr lang="ja-JP" altLang="ja-JP" i="1" dirty="0">
                <a:solidFill>
                  <a:srgbClr val="FF0000"/>
                </a:solidFill>
              </a:rPr>
              <a:t>ｘ</a:t>
            </a:r>
            <a:r>
              <a:rPr lang="ja-JP" altLang="ja-JP" dirty="0">
                <a:solidFill>
                  <a:schemeClr val="tx1"/>
                </a:solidFill>
              </a:rPr>
              <a:t>（Ｆ</a:t>
            </a:r>
            <a:r>
              <a:rPr lang="ja-JP" altLang="ja-JP" i="1" dirty="0">
                <a:solidFill>
                  <a:srgbClr val="FF0000"/>
                </a:solidFill>
              </a:rPr>
              <a:t>ｘ</a:t>
            </a:r>
            <a:r>
              <a:rPr lang="en-US" altLang="ja-JP" dirty="0">
                <a:solidFill>
                  <a:schemeClr val="tx1"/>
                </a:solidFill>
              </a:rPr>
              <a:t>→</a:t>
            </a:r>
            <a:r>
              <a:rPr lang="ja-JP" altLang="ja-JP" dirty="0">
                <a:solidFill>
                  <a:schemeClr val="tx1"/>
                </a:solidFill>
              </a:rPr>
              <a:t>Ｇ</a:t>
            </a:r>
            <a:r>
              <a:rPr lang="ja-JP" altLang="ja-JP" i="1" dirty="0">
                <a:solidFill>
                  <a:srgbClr val="FF0000"/>
                </a:solidFill>
              </a:rPr>
              <a:t>ｘ</a:t>
            </a:r>
            <a:r>
              <a:rPr lang="ja-JP" altLang="ja-JP" dirty="0">
                <a:solidFill>
                  <a:schemeClr val="tx1"/>
                </a:solidFill>
              </a:rPr>
              <a:t>）</a:t>
            </a: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We understand this formula as follows.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         For </a:t>
            </a:r>
            <a:r>
              <a:rPr lang="en-US" altLang="ja-JP" dirty="0">
                <a:solidFill>
                  <a:schemeClr val="tx1"/>
                </a:solidFill>
              </a:rPr>
              <a:t>all </a:t>
            </a:r>
            <a:r>
              <a:rPr lang="en-US" altLang="ja-JP" i="1" dirty="0">
                <a:solidFill>
                  <a:srgbClr val="FF0000"/>
                </a:solidFill>
              </a:rPr>
              <a:t>x</a:t>
            </a:r>
            <a:r>
              <a:rPr lang="en-US" altLang="ja-JP" dirty="0">
                <a:solidFill>
                  <a:schemeClr val="tx1"/>
                </a:solidFill>
              </a:rPr>
              <a:t> if </a:t>
            </a:r>
            <a:r>
              <a:rPr lang="en-US" altLang="ja-JP" u="sng" dirty="0">
                <a:solidFill>
                  <a:srgbClr val="FF0000"/>
                </a:solidFill>
              </a:rPr>
              <a:t>x</a:t>
            </a:r>
            <a:r>
              <a:rPr lang="en-US" altLang="ja-JP" dirty="0">
                <a:solidFill>
                  <a:schemeClr val="tx1"/>
                </a:solidFill>
              </a:rPr>
              <a:t> is F then </a:t>
            </a:r>
            <a:r>
              <a:rPr lang="en-US" altLang="ja-JP" i="1" dirty="0">
                <a:solidFill>
                  <a:srgbClr val="FF0000"/>
                </a:solidFill>
              </a:rPr>
              <a:t>x</a:t>
            </a:r>
            <a:r>
              <a:rPr lang="en-US" altLang="ja-JP" dirty="0">
                <a:solidFill>
                  <a:schemeClr val="tx1"/>
                </a:solidFill>
              </a:rPr>
              <a:t> is G.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The second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i="1" dirty="0">
                <a:solidFill>
                  <a:srgbClr val="FF0000"/>
                </a:solidFill>
              </a:rPr>
              <a:t>x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and third </a:t>
            </a:r>
            <a:r>
              <a:rPr lang="en-US" altLang="ja-JP" i="1" dirty="0">
                <a:solidFill>
                  <a:srgbClr val="FF0000"/>
                </a:solidFill>
              </a:rPr>
              <a:t>x</a:t>
            </a:r>
            <a:r>
              <a:rPr lang="en-US" altLang="ja-JP" dirty="0">
                <a:solidFill>
                  <a:schemeClr val="tx1"/>
                </a:solidFill>
              </a:rPr>
              <a:t> are anaphors of the first </a:t>
            </a:r>
            <a:r>
              <a:rPr lang="en-US" altLang="ja-JP" i="1" dirty="0">
                <a:solidFill>
                  <a:srgbClr val="FF0000"/>
                </a:solidFill>
              </a:rPr>
              <a:t>x</a:t>
            </a:r>
            <a:r>
              <a:rPr lang="en-US" altLang="ja-JP" dirty="0">
                <a:solidFill>
                  <a:schemeClr val="tx1"/>
                </a:solidFill>
              </a:rPr>
              <a:t>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b="1" dirty="0">
                <a:solidFill>
                  <a:schemeClr val="tx1"/>
                </a:solidFill>
              </a:rPr>
              <a:t> </a:t>
            </a:r>
            <a:r>
              <a:rPr lang="en-US" altLang="ja-JP" dirty="0" smtClean="0">
                <a:solidFill>
                  <a:srgbClr val="FF0000"/>
                </a:solidFill>
              </a:rPr>
              <a:t>The bound variables are anaphoric.</a:t>
            </a:r>
          </a:p>
          <a:p>
            <a:pPr algn="l"/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(</a:t>
            </a:r>
            <a:r>
              <a:rPr lang="x-none" altLang="ja-JP" dirty="0" smtClean="0">
                <a:solidFill>
                  <a:schemeClr val="tx1"/>
                </a:solidFill>
              </a:rPr>
              <a:t>Cf</a:t>
            </a:r>
            <a:r>
              <a:rPr lang="x-none" altLang="ja-JP" dirty="0">
                <a:solidFill>
                  <a:schemeClr val="tx1"/>
                </a:solidFill>
              </a:rPr>
              <a:t>. Quine, </a:t>
            </a:r>
            <a:r>
              <a:rPr lang="x-none" altLang="ja-JP" i="1" dirty="0">
                <a:solidFill>
                  <a:schemeClr val="tx1"/>
                </a:solidFill>
              </a:rPr>
              <a:t>Word and Object</a:t>
            </a:r>
            <a:r>
              <a:rPr lang="x-none" altLang="ja-JP" dirty="0">
                <a:solidFill>
                  <a:schemeClr val="tx1"/>
                </a:solidFill>
              </a:rPr>
              <a:t>, MIT UP, </a:t>
            </a:r>
            <a:r>
              <a:rPr lang="x-none" altLang="ja-JP" i="1" dirty="0">
                <a:solidFill>
                  <a:schemeClr val="tx1"/>
                </a:solidFill>
              </a:rPr>
              <a:t>1960</a:t>
            </a:r>
            <a:r>
              <a:rPr lang="x-none" altLang="ja-JP" dirty="0">
                <a:solidFill>
                  <a:schemeClr val="tx1"/>
                </a:solidFill>
              </a:rPr>
              <a:t>, Chap. IV, Sec. 28</a:t>
            </a:r>
            <a:r>
              <a:rPr lang="x-none" altLang="ja-JP" dirty="0" smtClean="0">
                <a:solidFill>
                  <a:schemeClr val="tx1"/>
                </a:solidFill>
              </a:rPr>
              <a:t>.</a:t>
            </a:r>
            <a:r>
              <a:rPr lang="en-US" altLang="ja-JP" dirty="0" smtClean="0">
                <a:solidFill>
                  <a:schemeClr val="tx1"/>
                </a:solidFill>
              </a:rPr>
              <a:t>)</a:t>
            </a:r>
            <a:endParaRPr lang="ja-JP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153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# Following rules presupposes anaphora. 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If the word ‘</a:t>
            </a:r>
            <a:r>
              <a:rPr lang="en-US" altLang="ja-JP" i="1" dirty="0">
                <a:solidFill>
                  <a:srgbClr val="FF0000"/>
                </a:solidFill>
              </a:rPr>
              <a:t>plus</a:t>
            </a:r>
            <a:r>
              <a:rPr lang="en-US" altLang="ja-JP" dirty="0">
                <a:solidFill>
                  <a:srgbClr val="FF0000"/>
                </a:solidFill>
              </a:rPr>
              <a:t>’</a:t>
            </a:r>
            <a:r>
              <a:rPr lang="en-US" altLang="ja-JP" dirty="0">
                <a:solidFill>
                  <a:schemeClr val="tx1"/>
                </a:solidFill>
              </a:rPr>
              <a:t> is not used according to the rule, the use of the word </a:t>
            </a:r>
            <a:r>
              <a:rPr lang="en-US" altLang="ja-JP" dirty="0" smtClean="0">
                <a:solidFill>
                  <a:schemeClr val="tx1"/>
                </a:solidFill>
              </a:rPr>
              <a:t>‘</a:t>
            </a:r>
            <a:r>
              <a:rPr lang="en-US" altLang="ja-JP" i="1" dirty="0" smtClean="0">
                <a:solidFill>
                  <a:srgbClr val="FF0000"/>
                </a:solidFill>
              </a:rPr>
              <a:t>plus</a:t>
            </a:r>
            <a:r>
              <a:rPr lang="en-US" altLang="ja-JP" i="1" dirty="0" smtClean="0">
                <a:solidFill>
                  <a:schemeClr val="tx1"/>
                </a:solidFill>
              </a:rPr>
              <a:t>’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would then be considered </a:t>
            </a:r>
            <a:r>
              <a:rPr lang="en-US" altLang="ja-JP" dirty="0" smtClean="0">
                <a:solidFill>
                  <a:schemeClr val="tx1"/>
                </a:solidFill>
              </a:rPr>
              <a:t>wrong</a:t>
            </a:r>
            <a:r>
              <a:rPr lang="en-US" altLang="ja-JP" dirty="0">
                <a:solidFill>
                  <a:schemeClr val="tx1"/>
                </a:solidFill>
              </a:rPr>
              <a:t>. Even such use is also an anaphoric use of </a:t>
            </a:r>
            <a:r>
              <a:rPr lang="en-US" altLang="ja-JP" dirty="0" smtClean="0">
                <a:solidFill>
                  <a:schemeClr val="tx1"/>
                </a:solidFill>
              </a:rPr>
              <a:t>‘</a:t>
            </a:r>
            <a:r>
              <a:rPr lang="en-US" altLang="ja-JP" i="1" dirty="0" smtClean="0">
                <a:solidFill>
                  <a:srgbClr val="FF0000"/>
                </a:solidFill>
              </a:rPr>
              <a:t>plus</a:t>
            </a:r>
            <a:r>
              <a:rPr lang="en-US" altLang="ja-JP" i="1" dirty="0" smtClean="0">
                <a:solidFill>
                  <a:schemeClr val="tx1"/>
                </a:solidFill>
              </a:rPr>
              <a:t>’</a:t>
            </a:r>
            <a:r>
              <a:rPr lang="en-US" altLang="ja-JP" dirty="0" smtClean="0">
                <a:solidFill>
                  <a:schemeClr val="tx1"/>
                </a:solidFill>
              </a:rPr>
              <a:t>. </a:t>
            </a:r>
            <a:r>
              <a:rPr lang="en-US" altLang="ja-JP" dirty="0">
                <a:solidFill>
                  <a:schemeClr val="tx1"/>
                </a:solidFill>
              </a:rPr>
              <a:t>Thus, </a:t>
            </a:r>
            <a:r>
              <a:rPr lang="en-US" altLang="ja-JP" dirty="0">
                <a:solidFill>
                  <a:srgbClr val="FF0000"/>
                </a:solidFill>
              </a:rPr>
              <a:t>the anaphoric mechanism would be more fundamental than the language rules</a:t>
            </a:r>
            <a:r>
              <a:rPr lang="en-US" altLang="ja-JP" dirty="0">
                <a:solidFill>
                  <a:schemeClr val="tx1"/>
                </a:solidFill>
              </a:rPr>
              <a:t>. </a:t>
            </a:r>
            <a:endParaRPr lang="ja-JP" altLang="ja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88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#Learning languages presuppose anaphora.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In the process of learning expressions it is necessary to repeat words and phrases. </a:t>
            </a:r>
            <a:r>
              <a:rPr lang="en-US" altLang="ja-JP" dirty="0">
                <a:solidFill>
                  <a:srgbClr val="FF0000"/>
                </a:solidFill>
              </a:rPr>
              <a:t>Such repetitions </a:t>
            </a:r>
            <a:r>
              <a:rPr lang="en-US" altLang="ja-JP" dirty="0" smtClean="0">
                <a:solidFill>
                  <a:srgbClr val="FF0000"/>
                </a:solidFill>
              </a:rPr>
              <a:t>in the learning process are </a:t>
            </a:r>
            <a:r>
              <a:rPr lang="en-US" altLang="ja-JP" dirty="0">
                <a:solidFill>
                  <a:srgbClr val="FF0000"/>
                </a:solidFill>
              </a:rPr>
              <a:t>considered anaphoric uses</a:t>
            </a:r>
            <a:r>
              <a:rPr lang="en-US" altLang="ja-JP" dirty="0">
                <a:solidFill>
                  <a:schemeClr val="tx1"/>
                </a:solidFill>
              </a:rPr>
              <a:t>. 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 </a:t>
            </a:r>
            <a:endParaRPr lang="ja-JP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234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/>
          </a:bodyPr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3 We cannot distinguish a deictic use and an anaphoric use.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(</a:t>
            </a:r>
            <a:r>
              <a:rPr lang="x-none" altLang="ja-JP" b="1" u="sng" dirty="0" smtClean="0">
                <a:solidFill>
                  <a:schemeClr val="tx1"/>
                </a:solidFill>
              </a:rPr>
              <a:t>1)Brandom</a:t>
            </a:r>
            <a:r>
              <a:rPr lang="en-US" altLang="ja-JP" b="1" u="sng" dirty="0" smtClean="0">
                <a:solidFill>
                  <a:schemeClr val="tx1"/>
                </a:solidFill>
              </a:rPr>
              <a:t>’s argument of this.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He argues that demonstrative </a:t>
            </a:r>
            <a:r>
              <a:rPr lang="en-US" altLang="ja-JP" dirty="0">
                <a:solidFill>
                  <a:schemeClr val="tx1"/>
                </a:solidFill>
              </a:rPr>
              <a:t>tokening or indexical tokening are </a:t>
            </a:r>
            <a:r>
              <a:rPr lang="en-US" altLang="ja-JP" dirty="0">
                <a:solidFill>
                  <a:srgbClr val="FF0000"/>
                </a:solidFill>
              </a:rPr>
              <a:t>not repeatable</a:t>
            </a:r>
            <a:r>
              <a:rPr lang="en-US" altLang="ja-JP" dirty="0">
                <a:solidFill>
                  <a:schemeClr val="tx1"/>
                </a:solidFill>
              </a:rPr>
              <a:t>; however, they can be </a:t>
            </a:r>
            <a:r>
              <a:rPr lang="en-US" altLang="ja-JP" dirty="0">
                <a:solidFill>
                  <a:srgbClr val="FF0000"/>
                </a:solidFill>
              </a:rPr>
              <a:t>repeated by anaphors. 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 algn="l"/>
            <a:r>
              <a:rPr lang="en-US" altLang="ja-JP" sz="3200" dirty="0" smtClean="0">
                <a:solidFill>
                  <a:schemeClr val="tx1"/>
                </a:solidFill>
              </a:rPr>
              <a:t>“</a:t>
            </a:r>
            <a:r>
              <a:rPr lang="en-US" altLang="ja-JP" sz="3200" dirty="0">
                <a:solidFill>
                  <a:schemeClr val="tx1"/>
                </a:solidFill>
              </a:rPr>
              <a:t>Without the possibility of </a:t>
            </a:r>
            <a:r>
              <a:rPr lang="en-US" altLang="ja-JP" sz="3200" dirty="0">
                <a:solidFill>
                  <a:srgbClr val="FF0000"/>
                </a:solidFill>
              </a:rPr>
              <a:t>anaphoric </a:t>
            </a:r>
            <a:r>
              <a:rPr lang="en-US" altLang="ja-JP" sz="3200" dirty="0">
                <a:solidFill>
                  <a:schemeClr val="tx1"/>
                </a:solidFill>
              </a:rPr>
              <a:t>extension and connection through recurrence to other </a:t>
            </a:r>
            <a:r>
              <a:rPr lang="en-US" altLang="ja-JP" sz="3200" dirty="0" err="1">
                <a:solidFill>
                  <a:schemeClr val="tx1"/>
                </a:solidFill>
              </a:rPr>
              <a:t>tokenings</a:t>
            </a:r>
            <a:r>
              <a:rPr lang="en-US" altLang="ja-JP" sz="3200" dirty="0">
                <a:solidFill>
                  <a:schemeClr val="tx1"/>
                </a:solidFill>
              </a:rPr>
              <a:t>, </a:t>
            </a:r>
            <a:r>
              <a:rPr lang="en-US" altLang="ja-JP" sz="3200" dirty="0">
                <a:solidFill>
                  <a:srgbClr val="FF0000"/>
                </a:solidFill>
              </a:rPr>
              <a:t>deictic</a:t>
            </a:r>
            <a:r>
              <a:rPr lang="en-US" altLang="ja-JP" sz="3200" dirty="0">
                <a:solidFill>
                  <a:schemeClr val="tx1"/>
                </a:solidFill>
              </a:rPr>
              <a:t> </a:t>
            </a:r>
            <a:r>
              <a:rPr lang="en-US" altLang="ja-JP" sz="3200" dirty="0" err="1">
                <a:solidFill>
                  <a:schemeClr val="tx1"/>
                </a:solidFill>
              </a:rPr>
              <a:t>tokenings</a:t>
            </a:r>
            <a:r>
              <a:rPr lang="en-US" altLang="ja-JP" sz="3200" dirty="0">
                <a:solidFill>
                  <a:schemeClr val="tx1"/>
                </a:solidFill>
              </a:rPr>
              <a:t> can play no significant semantic role, not even a deictic one’ and there is ‘</a:t>
            </a:r>
            <a:r>
              <a:rPr lang="en-US" altLang="ja-JP" sz="3200" dirty="0">
                <a:solidFill>
                  <a:srgbClr val="FF0000"/>
                </a:solidFill>
              </a:rPr>
              <a:t>no </a:t>
            </a:r>
            <a:r>
              <a:rPr lang="en-US" altLang="ja-JP" sz="3200" dirty="0">
                <a:solidFill>
                  <a:schemeClr val="tx1"/>
                </a:solidFill>
              </a:rPr>
              <a:t>(semantic significant) </a:t>
            </a:r>
            <a:r>
              <a:rPr lang="en-US" altLang="ja-JP" sz="3200" dirty="0">
                <a:solidFill>
                  <a:srgbClr val="FF0000"/>
                </a:solidFill>
              </a:rPr>
              <a:t>occurrence without </a:t>
            </a:r>
            <a:r>
              <a:rPr lang="en-US" altLang="ja-JP" sz="3200" dirty="0">
                <a:solidFill>
                  <a:schemeClr val="tx1"/>
                </a:solidFill>
              </a:rPr>
              <a:t>(the possibility of)</a:t>
            </a:r>
            <a:r>
              <a:rPr lang="en-US" altLang="ja-JP" sz="3200" dirty="0">
                <a:solidFill>
                  <a:srgbClr val="FF0000"/>
                </a:solidFill>
              </a:rPr>
              <a:t> recurrence</a:t>
            </a:r>
            <a:r>
              <a:rPr lang="en-US" altLang="ja-JP" sz="3200" dirty="0">
                <a:solidFill>
                  <a:schemeClr val="tx1"/>
                </a:solidFill>
              </a:rPr>
              <a:t>” </a:t>
            </a:r>
            <a:r>
              <a:rPr lang="en-US" altLang="ja-JP" sz="2400" dirty="0" smtClean="0">
                <a:solidFill>
                  <a:schemeClr val="tx1"/>
                </a:solidFill>
              </a:rPr>
              <a:t>(</a:t>
            </a:r>
            <a:r>
              <a:rPr lang="x-none" altLang="ja-JP" sz="2400" dirty="0">
                <a:solidFill>
                  <a:schemeClr val="tx1"/>
                </a:solidFill>
              </a:rPr>
              <a:t>R. Brandom,</a:t>
            </a:r>
            <a:r>
              <a:rPr lang="x-none" altLang="ja-JP" sz="2400" i="1" dirty="0">
                <a:solidFill>
                  <a:schemeClr val="tx1"/>
                </a:solidFill>
              </a:rPr>
              <a:t> </a:t>
            </a:r>
            <a:r>
              <a:rPr lang="en-US" altLang="ja-JP" sz="2400" i="1" dirty="0" smtClean="0">
                <a:solidFill>
                  <a:schemeClr val="tx1"/>
                </a:solidFill>
              </a:rPr>
              <a:t>MIE</a:t>
            </a:r>
            <a:r>
              <a:rPr lang="x-none" altLang="ja-JP" sz="2400" i="1" dirty="0" smtClean="0">
                <a:solidFill>
                  <a:schemeClr val="tx1"/>
                </a:solidFill>
              </a:rPr>
              <a:t>.</a:t>
            </a:r>
            <a:r>
              <a:rPr lang="x-none" altLang="ja-JP" sz="2400" dirty="0" smtClean="0">
                <a:solidFill>
                  <a:schemeClr val="tx1"/>
                </a:solidFill>
              </a:rPr>
              <a:t> </a:t>
            </a:r>
            <a:r>
              <a:rPr lang="en-US" altLang="ja-JP" sz="2400" dirty="0" smtClean="0">
                <a:solidFill>
                  <a:schemeClr val="tx1"/>
                </a:solidFill>
              </a:rPr>
              <a:t>465</a:t>
            </a:r>
            <a:r>
              <a:rPr lang="en-US" altLang="ja-JP" sz="2400" dirty="0">
                <a:solidFill>
                  <a:schemeClr val="tx1"/>
                </a:solidFill>
              </a:rPr>
              <a:t>)</a:t>
            </a:r>
            <a:r>
              <a:rPr lang="en-US" altLang="ja-JP" dirty="0">
                <a:solidFill>
                  <a:schemeClr val="tx1"/>
                </a:solidFill>
              </a:rPr>
              <a:t>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endParaRPr lang="ja-JP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19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pPr algn="l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kumimoji="1" lang="en-US" altLang="ja-JP" dirty="0" smtClean="0">
                <a:solidFill>
                  <a:schemeClr val="tx1"/>
                </a:solidFill>
              </a:rPr>
              <a:t>This </a:t>
            </a:r>
            <a:r>
              <a:rPr kumimoji="1" lang="en-US" altLang="ja-JP" dirty="0" err="1" smtClean="0">
                <a:solidFill>
                  <a:schemeClr val="tx1"/>
                </a:solidFill>
              </a:rPr>
              <a:t>Brandom’s</a:t>
            </a:r>
            <a:r>
              <a:rPr kumimoji="1" lang="en-US" altLang="ja-JP" dirty="0" smtClean="0">
                <a:solidFill>
                  <a:schemeClr val="tx1"/>
                </a:solidFill>
              </a:rPr>
              <a:t> argument is epoch-making, but it seems to be not sufficient to deny </a:t>
            </a:r>
            <a:r>
              <a:rPr kumimoji="1" lang="en-US" altLang="ja-JP" dirty="0" smtClean="0">
                <a:solidFill>
                  <a:srgbClr val="FF0000"/>
                </a:solidFill>
              </a:rPr>
              <a:t>the priority of the deictic reference  to the anaphoric reference</a:t>
            </a:r>
            <a:r>
              <a:rPr kumimoji="1" lang="en-US" altLang="ja-JP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In order to do it I would like to add the following two arguments.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26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07504" y="188640"/>
            <a:ext cx="8928992" cy="666936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x-none" altLang="ja-JP" b="1" u="sng" dirty="0" smtClean="0">
                <a:solidFill>
                  <a:schemeClr val="tx1"/>
                </a:solidFill>
              </a:rPr>
              <a:t>(</a:t>
            </a:r>
            <a:r>
              <a:rPr lang="en-US" altLang="ja-JP" b="1" u="sng" dirty="0" smtClean="0">
                <a:solidFill>
                  <a:schemeClr val="tx1"/>
                </a:solidFill>
              </a:rPr>
              <a:t>2</a:t>
            </a:r>
            <a:r>
              <a:rPr lang="x-none" altLang="ja-JP" b="1" u="sng" dirty="0" smtClean="0">
                <a:solidFill>
                  <a:schemeClr val="tx1"/>
                </a:solidFill>
              </a:rPr>
              <a:t>) </a:t>
            </a:r>
            <a:r>
              <a:rPr lang="en-US" altLang="ja-JP" b="1" u="sng" dirty="0" smtClean="0">
                <a:solidFill>
                  <a:schemeClr val="tx1"/>
                </a:solidFill>
              </a:rPr>
              <a:t>Deictic reference</a:t>
            </a:r>
            <a:r>
              <a:rPr lang="x-none" altLang="ja-JP" b="1" u="sng" dirty="0" smtClean="0">
                <a:solidFill>
                  <a:schemeClr val="tx1"/>
                </a:solidFill>
              </a:rPr>
              <a:t> </a:t>
            </a:r>
            <a:r>
              <a:rPr lang="x-none" altLang="ja-JP" b="1" u="sng" dirty="0">
                <a:solidFill>
                  <a:schemeClr val="tx1"/>
                </a:solidFill>
              </a:rPr>
              <a:t>presupposes the anaphoric mechanism.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b="1" u="sng" dirty="0" smtClean="0">
                <a:solidFill>
                  <a:schemeClr val="tx1"/>
                </a:solidFill>
              </a:rPr>
              <a:t>(</a:t>
            </a:r>
            <a:r>
              <a:rPr lang="en-US" altLang="ja-JP" b="1" u="sng" dirty="0" err="1" smtClean="0">
                <a:solidFill>
                  <a:schemeClr val="tx1"/>
                </a:solidFill>
              </a:rPr>
              <a:t>i</a:t>
            </a:r>
            <a:r>
              <a:rPr lang="en-US" altLang="ja-JP" b="1" u="sng" dirty="0" smtClean="0">
                <a:solidFill>
                  <a:schemeClr val="tx1"/>
                </a:solidFill>
              </a:rPr>
              <a:t>)</a:t>
            </a:r>
            <a:r>
              <a:rPr lang="x-none" altLang="ja-JP" b="1" u="sng" dirty="0" smtClean="0">
                <a:solidFill>
                  <a:schemeClr val="tx1"/>
                </a:solidFill>
              </a:rPr>
              <a:t> </a:t>
            </a:r>
            <a:r>
              <a:rPr lang="x-none" altLang="ja-JP" b="1" u="sng" dirty="0">
                <a:solidFill>
                  <a:schemeClr val="tx1"/>
                </a:solidFill>
              </a:rPr>
              <a:t>Deictic use of an indexical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As Kaplan claimed, an indexical </a:t>
            </a:r>
            <a:r>
              <a:rPr lang="en-US" altLang="ja-JP" dirty="0" smtClean="0">
                <a:solidFill>
                  <a:schemeClr val="tx1"/>
                </a:solidFill>
              </a:rPr>
              <a:t>‘I’ </a:t>
            </a:r>
            <a:r>
              <a:rPr lang="en-US" altLang="ja-JP" dirty="0">
                <a:solidFill>
                  <a:schemeClr val="tx1"/>
                </a:solidFill>
              </a:rPr>
              <a:t>refers to an object in a given context by its character. </a:t>
            </a:r>
            <a:r>
              <a:rPr lang="en-US" altLang="ja-JP" dirty="0" smtClean="0">
                <a:solidFill>
                  <a:schemeClr val="tx1"/>
                </a:solidFill>
              </a:rPr>
              <a:t>He defines </a:t>
            </a:r>
            <a:r>
              <a:rPr lang="en-US" altLang="ja-JP" dirty="0" smtClean="0">
                <a:solidFill>
                  <a:srgbClr val="FF0000"/>
                </a:solidFill>
              </a:rPr>
              <a:t>the </a:t>
            </a:r>
            <a:r>
              <a:rPr lang="en-US" altLang="ja-JP" dirty="0">
                <a:solidFill>
                  <a:srgbClr val="FF0000"/>
                </a:solidFill>
              </a:rPr>
              <a:t>character </a:t>
            </a:r>
            <a:r>
              <a:rPr lang="en-US" altLang="ja-JP" dirty="0" smtClean="0">
                <a:solidFill>
                  <a:srgbClr val="FF0000"/>
                </a:solidFill>
              </a:rPr>
              <a:t>of ‘I</a:t>
            </a:r>
            <a:r>
              <a:rPr lang="en-US" altLang="ja-JP" dirty="0">
                <a:solidFill>
                  <a:srgbClr val="FF0000"/>
                </a:solidFill>
              </a:rPr>
              <a:t>’</a:t>
            </a:r>
            <a:r>
              <a:rPr lang="en-US" altLang="ja-JP" dirty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as </a:t>
            </a:r>
            <a:r>
              <a:rPr lang="en-US" altLang="ja-JP" dirty="0">
                <a:solidFill>
                  <a:schemeClr val="tx1"/>
                </a:solidFill>
              </a:rPr>
              <a:t>follows:</a:t>
            </a:r>
            <a:endParaRPr lang="ja-JP" altLang="ja-JP" dirty="0">
              <a:solidFill>
                <a:schemeClr val="tx1"/>
              </a:solidFill>
            </a:endParaRPr>
          </a:p>
          <a:p>
            <a:pPr lvl="1" algn="l"/>
            <a:r>
              <a:rPr lang="en-US" altLang="ja-JP" sz="3200" u="sng" dirty="0">
                <a:solidFill>
                  <a:srgbClr val="FF0000"/>
                </a:solidFill>
              </a:rPr>
              <a:t>‘I’ </a:t>
            </a:r>
            <a:r>
              <a:rPr lang="en-US" altLang="ja-JP" sz="3000" u="sng" dirty="0" smtClean="0">
                <a:solidFill>
                  <a:schemeClr val="tx1"/>
                </a:solidFill>
              </a:rPr>
              <a:t>refers </a:t>
            </a:r>
            <a:r>
              <a:rPr lang="en-US" altLang="ja-JP" sz="3000" u="sng" dirty="0">
                <a:solidFill>
                  <a:schemeClr val="tx1"/>
                </a:solidFill>
              </a:rPr>
              <a:t>to the speaker or writer of the relevant occurrence of the word </a:t>
            </a:r>
            <a:r>
              <a:rPr lang="en-US" altLang="ja-JP" sz="3200" u="sng" dirty="0">
                <a:solidFill>
                  <a:srgbClr val="FF0000"/>
                </a:solidFill>
              </a:rPr>
              <a:t>‘I’</a:t>
            </a:r>
            <a:r>
              <a:rPr lang="en-US" altLang="ja-JP" sz="3200" u="sng" dirty="0">
                <a:solidFill>
                  <a:schemeClr val="tx1"/>
                </a:solidFill>
              </a:rPr>
              <a:t> </a:t>
            </a:r>
            <a:endParaRPr lang="ja-JP" altLang="ja-JP" sz="3000" u="sng" dirty="0">
              <a:solidFill>
                <a:srgbClr val="FF0000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The second </a:t>
            </a:r>
            <a:r>
              <a:rPr lang="en-US" altLang="ja-JP" dirty="0">
                <a:solidFill>
                  <a:srgbClr val="FF0000"/>
                </a:solidFill>
              </a:rPr>
              <a:t>‘</a:t>
            </a:r>
            <a:r>
              <a:rPr lang="en-US" altLang="ja-JP" dirty="0" smtClean="0">
                <a:solidFill>
                  <a:srgbClr val="FF0000"/>
                </a:solidFill>
              </a:rPr>
              <a:t>I’ </a:t>
            </a:r>
            <a:r>
              <a:rPr lang="en-US" altLang="ja-JP" dirty="0">
                <a:solidFill>
                  <a:schemeClr val="tx1"/>
                </a:solidFill>
              </a:rPr>
              <a:t>is an </a:t>
            </a:r>
            <a:r>
              <a:rPr lang="en-US" altLang="ja-JP" dirty="0" smtClean="0">
                <a:solidFill>
                  <a:schemeClr val="tx1"/>
                </a:solidFill>
              </a:rPr>
              <a:t>anaphor, </a:t>
            </a:r>
            <a:r>
              <a:rPr lang="en-US" altLang="ja-JP" dirty="0">
                <a:solidFill>
                  <a:schemeClr val="tx1"/>
                </a:solidFill>
              </a:rPr>
              <a:t>and its antecedent is the first </a:t>
            </a:r>
            <a:r>
              <a:rPr lang="en-US" altLang="ja-JP" dirty="0">
                <a:solidFill>
                  <a:srgbClr val="FF0000"/>
                </a:solidFill>
              </a:rPr>
              <a:t>‘I’ </a:t>
            </a:r>
            <a:r>
              <a:rPr lang="en-US" altLang="ja-JP" dirty="0" smtClean="0">
                <a:solidFill>
                  <a:schemeClr val="tx1"/>
                </a:solidFill>
              </a:rPr>
              <a:t>. Therefore in order to understand </a:t>
            </a:r>
            <a:r>
              <a:rPr lang="en-US" altLang="ja-JP" dirty="0">
                <a:solidFill>
                  <a:schemeClr val="tx1"/>
                </a:solidFill>
              </a:rPr>
              <a:t>the character of an indexical, we need </a:t>
            </a:r>
            <a:r>
              <a:rPr lang="en-US" altLang="ja-JP" dirty="0" smtClean="0">
                <a:solidFill>
                  <a:schemeClr val="tx1"/>
                </a:solidFill>
              </a:rPr>
              <a:t>the </a:t>
            </a:r>
            <a:r>
              <a:rPr lang="en-US" altLang="ja-JP" dirty="0">
                <a:solidFill>
                  <a:schemeClr val="tx1"/>
                </a:solidFill>
              </a:rPr>
              <a:t>anaphora. </a:t>
            </a:r>
            <a:r>
              <a:rPr lang="en-US" altLang="ja-JP" dirty="0">
                <a:solidFill>
                  <a:srgbClr val="FF0000"/>
                </a:solidFill>
              </a:rPr>
              <a:t>Thus, the deictic use of </a:t>
            </a:r>
            <a:r>
              <a:rPr lang="en-US" altLang="ja-JP" dirty="0" smtClean="0">
                <a:solidFill>
                  <a:srgbClr val="FF0000"/>
                </a:solidFill>
              </a:rPr>
              <a:t>an indexical presupposes </a:t>
            </a:r>
            <a:r>
              <a:rPr lang="en-US" altLang="ja-JP" dirty="0">
                <a:solidFill>
                  <a:srgbClr val="FF0000"/>
                </a:solidFill>
              </a:rPr>
              <a:t>the anaphoric mechanism</a:t>
            </a:r>
            <a:r>
              <a:rPr lang="en-US" altLang="ja-JP" dirty="0" smtClean="0">
                <a:solidFill>
                  <a:srgbClr val="FF0000"/>
                </a:solidFill>
              </a:rPr>
              <a:t>.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We </a:t>
            </a:r>
            <a:r>
              <a:rPr lang="en-US" altLang="ja-JP" dirty="0">
                <a:solidFill>
                  <a:schemeClr val="tx1"/>
                </a:solidFill>
              </a:rPr>
              <a:t>can say similar things about other </a:t>
            </a:r>
            <a:r>
              <a:rPr lang="en-US" altLang="ja-JP" dirty="0" err="1">
                <a:solidFill>
                  <a:schemeClr val="tx1"/>
                </a:solidFill>
              </a:rPr>
              <a:t>indexicals</a:t>
            </a:r>
            <a:r>
              <a:rPr lang="en-US" altLang="ja-JP" dirty="0">
                <a:solidFill>
                  <a:schemeClr val="tx1"/>
                </a:solidFill>
              </a:rPr>
              <a:t> such as </a:t>
            </a:r>
            <a:r>
              <a:rPr lang="en-US" altLang="ja-JP" i="1" dirty="0">
                <a:solidFill>
                  <a:srgbClr val="FF0000"/>
                </a:solidFill>
              </a:rPr>
              <a:t>here</a:t>
            </a:r>
            <a:r>
              <a:rPr lang="en-US" altLang="ja-JP" dirty="0">
                <a:solidFill>
                  <a:schemeClr val="tx1"/>
                </a:solidFill>
              </a:rPr>
              <a:t>, and </a:t>
            </a:r>
            <a:r>
              <a:rPr lang="en-US" altLang="ja-JP" i="1" dirty="0">
                <a:solidFill>
                  <a:srgbClr val="FF0000"/>
                </a:solidFill>
              </a:rPr>
              <a:t>now</a:t>
            </a:r>
            <a:r>
              <a:rPr lang="en-US" altLang="ja-JP" dirty="0">
                <a:solidFill>
                  <a:schemeClr val="tx1"/>
                </a:solidFill>
              </a:rPr>
              <a:t>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sz="3000" dirty="0" smtClean="0">
                <a:solidFill>
                  <a:schemeClr val="tx1"/>
                </a:solidFill>
              </a:rPr>
              <a:t>(</a:t>
            </a:r>
            <a:r>
              <a:rPr lang="x-none" altLang="ja-JP" sz="3000" dirty="0" smtClean="0">
                <a:solidFill>
                  <a:schemeClr val="tx1"/>
                </a:solidFill>
              </a:rPr>
              <a:t>D</a:t>
            </a:r>
            <a:r>
              <a:rPr lang="x-none" altLang="ja-JP" sz="3000" dirty="0">
                <a:solidFill>
                  <a:schemeClr val="tx1"/>
                </a:solidFill>
              </a:rPr>
              <a:t>. Kapan, ‘Demonstratives’ in Themes from Kaplan, p. 505</a:t>
            </a:r>
            <a:r>
              <a:rPr lang="x-none" altLang="ja-JP" sz="3000" dirty="0" smtClean="0">
                <a:solidFill>
                  <a:schemeClr val="tx1"/>
                </a:solidFill>
              </a:rPr>
              <a:t>.</a:t>
            </a:r>
            <a:r>
              <a:rPr lang="en-US" altLang="ja-JP" sz="3000" dirty="0" smtClean="0">
                <a:solidFill>
                  <a:schemeClr val="tx1"/>
                </a:solidFill>
              </a:rPr>
              <a:t>)</a:t>
            </a:r>
            <a:endParaRPr lang="ja-JP" altLang="ja-JP" sz="300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258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altLang="ja-JP" b="1" u="sng" dirty="0" smtClean="0">
                <a:solidFill>
                  <a:schemeClr val="tx1"/>
                </a:solidFill>
              </a:rPr>
              <a:t>(ii)</a:t>
            </a:r>
            <a:r>
              <a:rPr lang="x-none" altLang="ja-JP" b="1" u="sng" dirty="0" smtClean="0">
                <a:solidFill>
                  <a:schemeClr val="tx1"/>
                </a:solidFill>
              </a:rPr>
              <a:t> </a:t>
            </a:r>
            <a:r>
              <a:rPr lang="x-none" altLang="ja-JP" b="1" u="sng" dirty="0">
                <a:solidFill>
                  <a:schemeClr val="tx1"/>
                </a:solidFill>
              </a:rPr>
              <a:t>Deictic use of demonstratives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The demonstratives like ‘that’, ‘that woman’, and ‘she’ require  associated </a:t>
            </a:r>
            <a:r>
              <a:rPr lang="en-US" altLang="ja-JP" dirty="0">
                <a:solidFill>
                  <a:srgbClr val="FF0000"/>
                </a:solidFill>
              </a:rPr>
              <a:t>demonstration. </a:t>
            </a:r>
            <a:r>
              <a:rPr lang="en-US" altLang="ja-JP" dirty="0">
                <a:solidFill>
                  <a:schemeClr val="tx1"/>
                </a:solidFill>
              </a:rPr>
              <a:t>Kaplan explains the standard form for </a:t>
            </a:r>
            <a:r>
              <a:rPr lang="en-US" altLang="ja-JP" dirty="0" smtClean="0">
                <a:solidFill>
                  <a:schemeClr val="tx1"/>
                </a:solidFill>
              </a:rPr>
              <a:t>demonstrations as follows,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  ‘</a:t>
            </a:r>
            <a:r>
              <a:rPr lang="en-US" altLang="ja-JP" u="sng" dirty="0" smtClean="0">
                <a:solidFill>
                  <a:schemeClr val="tx1"/>
                </a:solidFill>
              </a:rPr>
              <a:t>the </a:t>
            </a:r>
            <a:r>
              <a:rPr lang="en-US" altLang="ja-JP" u="sng" dirty="0">
                <a:solidFill>
                  <a:schemeClr val="tx1"/>
                </a:solidFill>
              </a:rPr>
              <a:t>individual </a:t>
            </a:r>
            <a:r>
              <a:rPr lang="en-US" altLang="ja-JP" u="sng" dirty="0" smtClean="0">
                <a:solidFill>
                  <a:schemeClr val="tx1"/>
                </a:solidFill>
              </a:rPr>
              <a:t>[object] that </a:t>
            </a:r>
            <a:r>
              <a:rPr lang="en-US" altLang="ja-JP" u="sng" dirty="0">
                <a:solidFill>
                  <a:schemeClr val="tx1"/>
                </a:solidFill>
              </a:rPr>
              <a:t>has appearance A from </a:t>
            </a:r>
            <a:r>
              <a:rPr lang="en-US" altLang="ja-JP" u="sng" dirty="0">
                <a:solidFill>
                  <a:srgbClr val="FF0000"/>
                </a:solidFill>
              </a:rPr>
              <a:t>here </a:t>
            </a:r>
            <a:r>
              <a:rPr lang="en-US" altLang="ja-JP" u="sng" dirty="0" smtClean="0">
                <a:solidFill>
                  <a:srgbClr val="FF0000"/>
                </a:solidFill>
              </a:rPr>
              <a:t>now’</a:t>
            </a:r>
            <a:r>
              <a:rPr lang="en-US" altLang="ja-JP" dirty="0">
                <a:solidFill>
                  <a:schemeClr val="tx1"/>
                </a:solidFill>
              </a:rPr>
              <a:t> . 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sz="3000" dirty="0" smtClean="0">
                <a:solidFill>
                  <a:schemeClr val="tx1"/>
                </a:solidFill>
              </a:rPr>
              <a:t>                                                                   (</a:t>
            </a:r>
            <a:r>
              <a:rPr lang="en-US" altLang="ja-JP" sz="3000" dirty="0">
                <a:solidFill>
                  <a:schemeClr val="tx1"/>
                </a:solidFill>
              </a:rPr>
              <a:t>Kaplan,</a:t>
            </a:r>
            <a:r>
              <a:rPr lang="x-none" altLang="ja-JP" sz="3000" i="1" dirty="0">
                <a:solidFill>
                  <a:schemeClr val="tx1"/>
                </a:solidFill>
              </a:rPr>
              <a:t>Ibid.,</a:t>
            </a:r>
            <a:r>
              <a:rPr lang="x-none" altLang="ja-JP" sz="3000" dirty="0">
                <a:solidFill>
                  <a:schemeClr val="tx1"/>
                </a:solidFill>
              </a:rPr>
              <a:t> p. 526)</a:t>
            </a:r>
            <a:endParaRPr lang="ja-JP" altLang="ja-JP" sz="3000" dirty="0">
              <a:solidFill>
                <a:schemeClr val="tx1"/>
              </a:solidFill>
            </a:endParaRPr>
          </a:p>
          <a:p>
            <a:pPr algn="l"/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An </a:t>
            </a:r>
            <a:r>
              <a:rPr lang="en-US" altLang="ja-JP" dirty="0">
                <a:solidFill>
                  <a:schemeClr val="tx1"/>
                </a:solidFill>
              </a:rPr>
              <a:t>explanation of demonstratives with associated demonstration presupposes the understanding of </a:t>
            </a:r>
            <a:r>
              <a:rPr lang="en-US" altLang="ja-JP" i="1" dirty="0">
                <a:solidFill>
                  <a:srgbClr val="FF0000"/>
                </a:solidFill>
              </a:rPr>
              <a:t>here</a:t>
            </a:r>
            <a:r>
              <a:rPr lang="en-US" altLang="ja-JP" dirty="0">
                <a:solidFill>
                  <a:schemeClr val="tx1"/>
                </a:solidFill>
              </a:rPr>
              <a:t> and </a:t>
            </a:r>
            <a:r>
              <a:rPr lang="en-US" altLang="ja-JP" i="1" dirty="0">
                <a:solidFill>
                  <a:srgbClr val="FF0000"/>
                </a:solidFill>
              </a:rPr>
              <a:t>now</a:t>
            </a:r>
            <a:r>
              <a:rPr lang="en-US" altLang="ja-JP" dirty="0">
                <a:solidFill>
                  <a:srgbClr val="FF0000"/>
                </a:solidFill>
              </a:rPr>
              <a:t>. </a:t>
            </a:r>
            <a:r>
              <a:rPr lang="en-US" altLang="ja-JP" dirty="0">
                <a:solidFill>
                  <a:schemeClr val="tx1"/>
                </a:solidFill>
              </a:rPr>
              <a:t>Therefore, use of demonstratives presupposes use of </a:t>
            </a:r>
            <a:r>
              <a:rPr lang="en-US" altLang="ja-JP" dirty="0" err="1">
                <a:solidFill>
                  <a:schemeClr val="tx1"/>
                </a:solidFill>
              </a:rPr>
              <a:t>indexicals</a:t>
            </a:r>
            <a:r>
              <a:rPr lang="en-US" altLang="ja-JP" dirty="0">
                <a:solidFill>
                  <a:schemeClr val="tx1"/>
                </a:solidFill>
              </a:rPr>
              <a:t>. As we saw above, use of the indexical presupposes the anaphoric </a:t>
            </a:r>
            <a:r>
              <a:rPr lang="en-US" altLang="ja-JP" dirty="0" smtClean="0">
                <a:solidFill>
                  <a:schemeClr val="tx1"/>
                </a:solidFill>
              </a:rPr>
              <a:t>mechanism. Therefore</a:t>
            </a:r>
            <a:r>
              <a:rPr lang="en-US" altLang="ja-JP" dirty="0">
                <a:solidFill>
                  <a:schemeClr val="tx1"/>
                </a:solidFill>
              </a:rPr>
              <a:t>, </a:t>
            </a:r>
            <a:r>
              <a:rPr lang="en-US" altLang="ja-JP" dirty="0">
                <a:solidFill>
                  <a:srgbClr val="FF0000"/>
                </a:solidFill>
              </a:rPr>
              <a:t>deictic use of demonstratives presupposes an anaphoric mechanism</a:t>
            </a:r>
            <a:r>
              <a:rPr lang="en-US" altLang="ja-JP" dirty="0">
                <a:solidFill>
                  <a:schemeClr val="tx1"/>
                </a:solidFill>
              </a:rPr>
              <a:t>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 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x-none" altLang="ja-JP" dirty="0">
                <a:solidFill>
                  <a:schemeClr val="tx1"/>
                </a:solidFill>
              </a:rPr>
              <a:t> 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899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１　Explanation of the </a:t>
            </a:r>
            <a:r>
              <a:rPr lang="x-none" altLang="ja-JP" b="1" u="sng" dirty="0" smtClean="0">
                <a:solidFill>
                  <a:schemeClr val="tx1"/>
                </a:solidFill>
              </a:rPr>
              <a:t>problem</a:t>
            </a:r>
            <a:endParaRPr lang="en-US" altLang="ja-JP" b="1" u="sng" dirty="0" smtClean="0">
              <a:solidFill>
                <a:schemeClr val="tx1"/>
              </a:solidFill>
            </a:endParaRPr>
          </a:p>
          <a:p>
            <a:pPr algn="l"/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The correspondence theory of truth of propositions </a:t>
            </a:r>
            <a:r>
              <a:rPr lang="ja-JP" altLang="en-US" dirty="0" smtClean="0">
                <a:solidFill>
                  <a:schemeClr val="tx1"/>
                </a:solidFill>
              </a:rPr>
              <a:t>　　　　　　　　　　　　　　　　　　　　　　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　　　　　　　　　　　　↑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the </a:t>
            </a:r>
            <a:r>
              <a:rPr lang="en-US" altLang="ja-JP" dirty="0">
                <a:solidFill>
                  <a:schemeClr val="tx1"/>
                </a:solidFill>
              </a:rPr>
              <a:t>ordinary experience of language words referring 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extra-linguistic objects.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How can we explain </a:t>
            </a:r>
            <a:r>
              <a:rPr lang="en-US" altLang="ja-JP" dirty="0">
                <a:solidFill>
                  <a:schemeClr val="tx1"/>
                </a:solidFill>
              </a:rPr>
              <a:t>the </a:t>
            </a:r>
            <a:r>
              <a:rPr lang="en-US" altLang="ja-JP" dirty="0" smtClean="0">
                <a:solidFill>
                  <a:schemeClr val="tx1"/>
                </a:solidFill>
              </a:rPr>
              <a:t>extra-</a:t>
            </a:r>
            <a:r>
              <a:rPr lang="en-US" altLang="ja-JP" dirty="0" err="1" smtClean="0">
                <a:solidFill>
                  <a:schemeClr val="tx1"/>
                </a:solidFill>
              </a:rPr>
              <a:t>liguistic</a:t>
            </a:r>
            <a:r>
              <a:rPr lang="en-US" altLang="ja-JP" dirty="0" smtClean="0">
                <a:solidFill>
                  <a:schemeClr val="tx1"/>
                </a:solidFill>
              </a:rPr>
              <a:t> reference by words employing </a:t>
            </a:r>
            <a:r>
              <a:rPr lang="en-US" altLang="ja-JP" dirty="0">
                <a:solidFill>
                  <a:schemeClr val="tx1"/>
                </a:solidFill>
              </a:rPr>
              <a:t>criticism of the correspondence theory of truth?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W</a:t>
            </a:r>
            <a:r>
              <a:rPr lang="en-US" altLang="ja-JP" dirty="0">
                <a:solidFill>
                  <a:schemeClr val="tx1"/>
                </a:solidFill>
              </a:rPr>
              <a:t>. Quine’s </a:t>
            </a:r>
            <a:r>
              <a:rPr lang="en-US" altLang="ja-JP" dirty="0" smtClean="0">
                <a:solidFill>
                  <a:schemeClr val="tx1"/>
                </a:solidFill>
              </a:rPr>
              <a:t> argument of ‘inscrutability </a:t>
            </a:r>
            <a:r>
              <a:rPr lang="en-US" altLang="ja-JP" dirty="0">
                <a:solidFill>
                  <a:schemeClr val="tx1"/>
                </a:solidFill>
              </a:rPr>
              <a:t>of reference’ 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D</a:t>
            </a:r>
            <a:r>
              <a:rPr lang="en-US" altLang="ja-JP" dirty="0">
                <a:solidFill>
                  <a:schemeClr val="tx1"/>
                </a:solidFill>
              </a:rPr>
              <a:t>. Davidson’s </a:t>
            </a:r>
            <a:r>
              <a:rPr lang="en-US" altLang="ja-JP" dirty="0" smtClean="0">
                <a:solidFill>
                  <a:schemeClr val="tx1"/>
                </a:solidFill>
              </a:rPr>
              <a:t> argument of ‘realism </a:t>
            </a:r>
            <a:r>
              <a:rPr lang="en-US" altLang="ja-JP" dirty="0">
                <a:solidFill>
                  <a:schemeClr val="tx1"/>
                </a:solidFill>
              </a:rPr>
              <a:t>without reference’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51862" y="476672"/>
            <a:ext cx="89166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                                                     </a:t>
            </a:r>
            <a:endParaRPr lang="ja-JP" altLang="ja-JP" dirty="0"/>
          </a:p>
          <a:p>
            <a:r>
              <a:rPr lang="en-US" altLang="ja-JP" dirty="0"/>
              <a:t> </a:t>
            </a:r>
            <a:endParaRPr lang="ja-JP" altLang="ja-JP" dirty="0"/>
          </a:p>
          <a:p>
            <a:r>
              <a:rPr lang="en-US" altLang="ja-JP" dirty="0" smtClean="0"/>
              <a:t>. 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47735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 lnSpcReduction="10000"/>
          </a:bodyPr>
          <a:lstStyle/>
          <a:p>
            <a:pPr algn="l"/>
            <a:r>
              <a:rPr lang="x-none" altLang="ja-JP" b="1" u="sng" dirty="0" smtClean="0">
                <a:solidFill>
                  <a:schemeClr val="tx1"/>
                </a:solidFill>
              </a:rPr>
              <a:t>(</a:t>
            </a:r>
            <a:r>
              <a:rPr lang="en-US" altLang="ja-JP" b="1" u="sng" dirty="0" smtClean="0">
                <a:solidFill>
                  <a:schemeClr val="tx1"/>
                </a:solidFill>
              </a:rPr>
              <a:t>3</a:t>
            </a:r>
            <a:r>
              <a:rPr lang="x-none" altLang="ja-JP" b="1" u="sng" dirty="0" smtClean="0">
                <a:solidFill>
                  <a:schemeClr val="tx1"/>
                </a:solidFill>
              </a:rPr>
              <a:t>) </a:t>
            </a:r>
            <a:r>
              <a:rPr lang="x-none" altLang="ja-JP" b="1" u="sng" dirty="0">
                <a:solidFill>
                  <a:schemeClr val="tx1"/>
                </a:solidFill>
              </a:rPr>
              <a:t>Deixis and </a:t>
            </a:r>
            <a:r>
              <a:rPr lang="en-US" altLang="ja-JP" b="1" u="sng" dirty="0" smtClean="0">
                <a:solidFill>
                  <a:schemeClr val="tx1"/>
                </a:solidFill>
              </a:rPr>
              <a:t>w</a:t>
            </a:r>
            <a:r>
              <a:rPr lang="x-none" altLang="ja-JP" b="1" u="sng" dirty="0" smtClean="0">
                <a:solidFill>
                  <a:schemeClr val="tx1"/>
                </a:solidFill>
              </a:rPr>
              <a:t>hich</a:t>
            </a:r>
            <a:r>
              <a:rPr lang="en-US" altLang="ja-JP" b="1" u="sng" dirty="0" smtClean="0">
                <a:solidFill>
                  <a:schemeClr val="tx1"/>
                </a:solidFill>
              </a:rPr>
              <a:t>/who</a:t>
            </a:r>
            <a:r>
              <a:rPr lang="x-none" altLang="ja-JP" b="1" u="sng" dirty="0" smtClean="0">
                <a:solidFill>
                  <a:schemeClr val="tx1"/>
                </a:solidFill>
              </a:rPr>
              <a:t>-question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   </a:t>
            </a:r>
            <a:r>
              <a:rPr lang="ja-JP" altLang="en-US" dirty="0" smtClean="0">
                <a:solidFill>
                  <a:schemeClr val="tx1"/>
                </a:solidFill>
              </a:rPr>
              <a:t>　　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‘Which is </a:t>
            </a:r>
            <a:r>
              <a:rPr lang="en-US" altLang="ja-JP" dirty="0">
                <a:solidFill>
                  <a:srgbClr val="FF0000"/>
                </a:solidFill>
              </a:rPr>
              <a:t>his car</a:t>
            </a:r>
            <a:r>
              <a:rPr lang="en-US" altLang="ja-JP" dirty="0">
                <a:solidFill>
                  <a:schemeClr val="tx1"/>
                </a:solidFill>
              </a:rPr>
              <a:t>?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  </a:t>
            </a:r>
            <a:r>
              <a:rPr lang="ja-JP" altLang="en-US" dirty="0" smtClean="0">
                <a:solidFill>
                  <a:schemeClr val="tx1"/>
                </a:solidFill>
              </a:rPr>
              <a:t>　　</a:t>
            </a:r>
            <a:r>
              <a:rPr lang="en-US" altLang="ja-JP" dirty="0" smtClean="0">
                <a:solidFill>
                  <a:schemeClr val="tx1"/>
                </a:solidFill>
              </a:rPr>
              <a:t>   </a:t>
            </a:r>
            <a:r>
              <a:rPr lang="en-US" altLang="ja-JP" dirty="0">
                <a:solidFill>
                  <a:schemeClr val="tx1"/>
                </a:solidFill>
              </a:rPr>
              <a:t>‘</a:t>
            </a:r>
            <a:r>
              <a:rPr lang="en-US" altLang="ja-JP" dirty="0">
                <a:solidFill>
                  <a:srgbClr val="FF0000"/>
                </a:solidFill>
              </a:rPr>
              <a:t>It</a:t>
            </a:r>
            <a:r>
              <a:rPr lang="en-US" altLang="ja-JP" dirty="0">
                <a:solidFill>
                  <a:schemeClr val="tx1"/>
                </a:solidFill>
              </a:rPr>
              <a:t> is </a:t>
            </a:r>
            <a:r>
              <a:rPr lang="en-US" altLang="ja-JP" dirty="0">
                <a:solidFill>
                  <a:srgbClr val="0070C0"/>
                </a:solidFill>
              </a:rPr>
              <a:t>that</a:t>
            </a:r>
            <a:r>
              <a:rPr lang="en-US" altLang="ja-JP" dirty="0">
                <a:solidFill>
                  <a:schemeClr val="tx1"/>
                </a:solidFill>
              </a:rPr>
              <a:t>’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A question with a interrogative ‘which’ asks to refer </a:t>
            </a:r>
            <a:r>
              <a:rPr lang="en-US" altLang="ja-JP" dirty="0" smtClean="0">
                <a:solidFill>
                  <a:schemeClr val="tx1"/>
                </a:solidFill>
              </a:rPr>
              <a:t>an </a:t>
            </a:r>
            <a:r>
              <a:rPr lang="en-US" altLang="ja-JP" dirty="0">
                <a:solidFill>
                  <a:schemeClr val="tx1"/>
                </a:solidFill>
              </a:rPr>
              <a:t>object. </a:t>
            </a:r>
            <a:r>
              <a:rPr lang="en-US" altLang="ja-JP" dirty="0" smtClean="0">
                <a:solidFill>
                  <a:schemeClr val="tx1"/>
                </a:solidFill>
              </a:rPr>
              <a:t>Its </a:t>
            </a:r>
            <a:r>
              <a:rPr lang="en-US" altLang="ja-JP" dirty="0">
                <a:solidFill>
                  <a:schemeClr val="tx1"/>
                </a:solidFill>
              </a:rPr>
              <a:t>answer </a:t>
            </a:r>
            <a:r>
              <a:rPr lang="en-US" altLang="ja-JP" dirty="0" smtClean="0">
                <a:solidFill>
                  <a:schemeClr val="tx1"/>
                </a:solidFill>
              </a:rPr>
              <a:t>needs </a:t>
            </a:r>
            <a:r>
              <a:rPr lang="en-US" altLang="ja-JP" dirty="0">
                <a:solidFill>
                  <a:schemeClr val="tx1"/>
                </a:solidFill>
              </a:rPr>
              <a:t>a deictic expression </a:t>
            </a:r>
            <a:r>
              <a:rPr lang="en-US" altLang="ja-JP" dirty="0" smtClean="0">
                <a:solidFill>
                  <a:schemeClr val="tx1"/>
                </a:solidFill>
              </a:rPr>
              <a:t>like </a:t>
            </a:r>
            <a:r>
              <a:rPr lang="en-US" altLang="ja-JP" dirty="0" smtClean="0">
                <a:solidFill>
                  <a:srgbClr val="0070C0"/>
                </a:solidFill>
              </a:rPr>
              <a:t>‘that</a:t>
            </a:r>
            <a:r>
              <a:rPr lang="en-US" altLang="ja-JP" dirty="0" smtClean="0">
                <a:solidFill>
                  <a:schemeClr val="tx1"/>
                </a:solidFill>
              </a:rPr>
              <a:t>’.  In </a:t>
            </a:r>
            <a:r>
              <a:rPr lang="en-US" altLang="ja-JP" dirty="0">
                <a:solidFill>
                  <a:schemeClr val="tx1"/>
                </a:solidFill>
              </a:rPr>
              <a:t>this case </a:t>
            </a:r>
            <a:r>
              <a:rPr lang="en-US" altLang="ja-JP" dirty="0" smtClean="0">
                <a:solidFill>
                  <a:schemeClr val="tx1"/>
                </a:solidFill>
              </a:rPr>
              <a:t>‘</a:t>
            </a:r>
            <a:r>
              <a:rPr lang="en-US" altLang="ja-JP" dirty="0">
                <a:solidFill>
                  <a:srgbClr val="0070C0"/>
                </a:solidFill>
              </a:rPr>
              <a:t>that’ </a:t>
            </a:r>
            <a:r>
              <a:rPr lang="en-US" altLang="ja-JP" dirty="0" smtClean="0">
                <a:solidFill>
                  <a:schemeClr val="tx1"/>
                </a:solidFill>
              </a:rPr>
              <a:t>succeeds </a:t>
            </a:r>
            <a:r>
              <a:rPr lang="en-US" altLang="ja-JP" dirty="0">
                <a:solidFill>
                  <a:schemeClr val="tx1"/>
                </a:solidFill>
              </a:rPr>
              <a:t>to refer </a:t>
            </a:r>
            <a:r>
              <a:rPr lang="en-US" altLang="ja-JP" dirty="0" smtClean="0">
                <a:solidFill>
                  <a:schemeClr val="tx1"/>
                </a:solidFill>
              </a:rPr>
              <a:t>an </a:t>
            </a:r>
            <a:r>
              <a:rPr lang="en-US" altLang="ja-JP" dirty="0">
                <a:solidFill>
                  <a:schemeClr val="tx1"/>
                </a:solidFill>
              </a:rPr>
              <a:t>object, </a:t>
            </a:r>
            <a:r>
              <a:rPr lang="en-US" altLang="ja-JP" dirty="0" smtClean="0">
                <a:solidFill>
                  <a:schemeClr val="tx1"/>
                </a:solidFill>
              </a:rPr>
              <a:t>by virtue of anaphoric relation between ‘</a:t>
            </a:r>
            <a:r>
              <a:rPr lang="en-US" altLang="ja-JP" dirty="0">
                <a:solidFill>
                  <a:srgbClr val="FF0000"/>
                </a:solidFill>
              </a:rPr>
              <a:t>his car</a:t>
            </a:r>
            <a:r>
              <a:rPr lang="en-US" altLang="ja-JP" dirty="0" smtClean="0">
                <a:solidFill>
                  <a:schemeClr val="tx1"/>
                </a:solidFill>
              </a:rPr>
              <a:t>’ and ‘</a:t>
            </a:r>
            <a:r>
              <a:rPr lang="en-US" altLang="ja-JP" dirty="0" smtClean="0">
                <a:solidFill>
                  <a:srgbClr val="FF0000"/>
                </a:solidFill>
              </a:rPr>
              <a:t>It</a:t>
            </a:r>
            <a:r>
              <a:rPr lang="en-US" altLang="ja-JP" dirty="0" smtClean="0">
                <a:solidFill>
                  <a:schemeClr val="tx1"/>
                </a:solidFill>
              </a:rPr>
              <a:t>’ or</a:t>
            </a:r>
            <a:r>
              <a:rPr lang="en-US" altLang="ja-JP" dirty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between </a:t>
            </a:r>
            <a:r>
              <a:rPr lang="en-US" altLang="ja-JP" dirty="0" smtClean="0">
                <a:solidFill>
                  <a:srgbClr val="FF0000"/>
                </a:solidFill>
              </a:rPr>
              <a:t>question and answer</a:t>
            </a:r>
            <a:r>
              <a:rPr lang="en-US" altLang="ja-JP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Every deictic reference must be able to be an answer to such which-question or who-question. If not, it cannot refer any object. Therefore </a:t>
            </a:r>
            <a:r>
              <a:rPr lang="en-US" altLang="ja-JP" dirty="0" smtClean="0">
                <a:solidFill>
                  <a:srgbClr val="FF0000"/>
                </a:solidFill>
              </a:rPr>
              <a:t>every deictic reference could hold implicitly as answering a which/who-question</a:t>
            </a:r>
            <a:r>
              <a:rPr lang="en-US" altLang="ja-JP" dirty="0" smtClean="0">
                <a:solidFill>
                  <a:schemeClr val="tx1"/>
                </a:solidFill>
              </a:rPr>
              <a:t>.</a:t>
            </a:r>
            <a:endParaRPr lang="ja-JP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883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4 Conclusion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I </a:t>
            </a:r>
            <a:r>
              <a:rPr lang="en-US" altLang="ja-JP" dirty="0" err="1" smtClean="0">
                <a:solidFill>
                  <a:schemeClr val="tx1"/>
                </a:solidFill>
              </a:rPr>
              <a:t>explaind</a:t>
            </a:r>
            <a:r>
              <a:rPr lang="en-US" altLang="ja-JP" dirty="0" smtClean="0">
                <a:solidFill>
                  <a:schemeClr val="tx1"/>
                </a:solidFill>
              </a:rPr>
              <a:t> that the </a:t>
            </a:r>
            <a:r>
              <a:rPr lang="en-US" altLang="ja-JP" dirty="0">
                <a:solidFill>
                  <a:schemeClr val="tx1"/>
                </a:solidFill>
              </a:rPr>
              <a:t>deictic mechanism always presupposes the anaphoric mechanism or is combined with it.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The </a:t>
            </a:r>
            <a:r>
              <a:rPr lang="en-US" altLang="ja-JP" dirty="0">
                <a:solidFill>
                  <a:schemeClr val="tx1"/>
                </a:solidFill>
              </a:rPr>
              <a:t>anaphoric use, </a:t>
            </a:r>
            <a:r>
              <a:rPr lang="en-US" altLang="ja-JP" dirty="0" smtClean="0">
                <a:solidFill>
                  <a:schemeClr val="tx1"/>
                </a:solidFill>
              </a:rPr>
              <a:t>however in contrast, </a:t>
            </a:r>
            <a:r>
              <a:rPr lang="en-US" altLang="ja-JP" dirty="0">
                <a:solidFill>
                  <a:schemeClr val="tx1"/>
                </a:solidFill>
              </a:rPr>
              <a:t>is not always combined with deictic use because there </a:t>
            </a:r>
            <a:r>
              <a:rPr lang="en-US" altLang="ja-JP" dirty="0" smtClean="0">
                <a:solidFill>
                  <a:schemeClr val="tx1"/>
                </a:solidFill>
              </a:rPr>
              <a:t>are other kind of anaphora like VP anaphora, propositional anaphora, adjective anaphora, etc. 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Any way </a:t>
            </a:r>
            <a:r>
              <a:rPr lang="en-US" altLang="ja-JP" dirty="0" smtClean="0">
                <a:solidFill>
                  <a:srgbClr val="FF0000"/>
                </a:solidFill>
              </a:rPr>
              <a:t>deictic </a:t>
            </a:r>
            <a:r>
              <a:rPr lang="en-US" altLang="ja-JP" dirty="0">
                <a:solidFill>
                  <a:srgbClr val="FF0000"/>
                </a:solidFill>
              </a:rPr>
              <a:t>uses </a:t>
            </a:r>
            <a:r>
              <a:rPr lang="en-US" altLang="ja-JP" dirty="0" smtClean="0">
                <a:solidFill>
                  <a:srgbClr val="FF0000"/>
                </a:solidFill>
              </a:rPr>
              <a:t>cannot be distinguished </a:t>
            </a:r>
            <a:r>
              <a:rPr lang="en-US" altLang="ja-JP" dirty="0">
                <a:solidFill>
                  <a:srgbClr val="FF0000"/>
                </a:solidFill>
              </a:rPr>
              <a:t>from anaphoric </a:t>
            </a:r>
            <a:r>
              <a:rPr lang="en-US" altLang="ja-JP" dirty="0" smtClean="0">
                <a:solidFill>
                  <a:srgbClr val="FF0000"/>
                </a:solidFill>
              </a:rPr>
              <a:t>uses</a:t>
            </a:r>
            <a:r>
              <a:rPr lang="en-US" altLang="ja-JP" dirty="0" smtClean="0">
                <a:solidFill>
                  <a:schemeClr val="tx1"/>
                </a:solidFill>
              </a:rPr>
              <a:t>. This </a:t>
            </a:r>
            <a:r>
              <a:rPr lang="en-US" altLang="ja-JP" dirty="0">
                <a:solidFill>
                  <a:schemeClr val="tx1"/>
                </a:solidFill>
              </a:rPr>
              <a:t>account of deictic </a:t>
            </a:r>
            <a:r>
              <a:rPr lang="en-US" altLang="ja-JP" dirty="0" smtClean="0">
                <a:solidFill>
                  <a:schemeClr val="tx1"/>
                </a:solidFill>
              </a:rPr>
              <a:t>uses </a:t>
            </a:r>
            <a:r>
              <a:rPr lang="en-US" altLang="ja-JP" dirty="0">
                <a:solidFill>
                  <a:schemeClr val="tx1"/>
                </a:solidFill>
              </a:rPr>
              <a:t>is compatible with an objection to the correspondence theory of truth; however, it would be not sufficient to criticize realism.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       </a:t>
            </a:r>
            <a:endParaRPr lang="ja-JP" altLang="ja-JP" dirty="0">
              <a:solidFill>
                <a:schemeClr val="tx1"/>
              </a:solidFill>
            </a:endParaRPr>
          </a:p>
          <a:p>
            <a:r>
              <a:rPr lang="en-US" altLang="ja-JP" dirty="0"/>
              <a:t> 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3786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pPr algn="l"/>
            <a:r>
              <a:rPr lang="ja-JP" altLang="ja-JP" dirty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I wanted to criticize realism and the correspondence theory of truth and for that </a:t>
            </a:r>
            <a:r>
              <a:rPr lang="en-US" altLang="ja-JP" dirty="0" smtClean="0">
                <a:solidFill>
                  <a:schemeClr val="tx1"/>
                </a:solidFill>
              </a:rPr>
              <a:t>purpose I need </a:t>
            </a:r>
            <a:r>
              <a:rPr lang="en-US" altLang="ja-JP" dirty="0">
                <a:solidFill>
                  <a:schemeClr val="tx1"/>
                </a:solidFill>
              </a:rPr>
              <a:t>to </a:t>
            </a:r>
            <a:r>
              <a:rPr lang="en-US" altLang="ja-JP" dirty="0" smtClean="0">
                <a:solidFill>
                  <a:schemeClr val="tx1"/>
                </a:solidFill>
              </a:rPr>
              <a:t>prove the followings:</a:t>
            </a:r>
            <a:endParaRPr lang="en-US" altLang="ja-JP" sz="500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  </a:t>
            </a:r>
            <a:r>
              <a:rPr lang="en-US" altLang="ja-JP" dirty="0" smtClean="0">
                <a:solidFill>
                  <a:srgbClr val="FF0000"/>
                </a:solidFill>
              </a:rPr>
              <a:t>(</a:t>
            </a:r>
            <a:r>
              <a:rPr lang="en-US" altLang="ja-JP" dirty="0">
                <a:solidFill>
                  <a:srgbClr val="FF0000"/>
                </a:solidFill>
              </a:rPr>
              <a:t>1) the deictic use presupposes the anaphoric use</a:t>
            </a:r>
            <a:endParaRPr lang="ja-JP" altLang="ja-JP" dirty="0">
              <a:solidFill>
                <a:srgbClr val="FF0000"/>
              </a:solidFill>
            </a:endParaRPr>
          </a:p>
          <a:p>
            <a:pPr algn="l"/>
            <a:r>
              <a:rPr lang="en-US" altLang="ja-JP" dirty="0" smtClean="0">
                <a:solidFill>
                  <a:srgbClr val="FF0000"/>
                </a:solidFill>
              </a:rPr>
              <a:t>  (2) the deictic use is a kind of anaphoric use.</a:t>
            </a:r>
            <a:endParaRPr lang="ja-JP" altLang="ja-JP" dirty="0">
              <a:solidFill>
                <a:srgbClr val="FF0000"/>
              </a:solidFill>
            </a:endParaRPr>
          </a:p>
          <a:p>
            <a:pPr algn="l"/>
            <a:endParaRPr lang="en-US" altLang="ja-JP" sz="1050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I could have </a:t>
            </a:r>
            <a:r>
              <a:rPr lang="en-US" altLang="ja-JP" dirty="0">
                <a:solidFill>
                  <a:schemeClr val="tx1"/>
                </a:solidFill>
              </a:rPr>
              <a:t>argued (1) but </a:t>
            </a:r>
            <a:r>
              <a:rPr lang="en-US" altLang="ja-JP" dirty="0" smtClean="0">
                <a:solidFill>
                  <a:schemeClr val="tx1"/>
                </a:solidFill>
              </a:rPr>
              <a:t>not yet </a:t>
            </a:r>
            <a:r>
              <a:rPr lang="en-US" altLang="ja-JP" dirty="0">
                <a:solidFill>
                  <a:schemeClr val="tx1"/>
                </a:solidFill>
              </a:rPr>
              <a:t>(2). Today’s talk is on the half way to the goal.</a:t>
            </a:r>
            <a:endParaRPr lang="ja-JP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995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r>
              <a:rPr lang="en-US" altLang="ja-JP" sz="4400" dirty="0" err="1" smtClean="0">
                <a:solidFill>
                  <a:srgbClr val="FF0000"/>
                </a:solidFill>
              </a:rPr>
              <a:t>ขอบคุณ</a:t>
            </a:r>
            <a:r>
              <a:rPr lang="en-US" altLang="ja-JP" sz="4400" dirty="0" smtClean="0">
                <a:solidFill>
                  <a:srgbClr val="FF0000"/>
                </a:solidFill>
              </a:rPr>
              <a:t> </a:t>
            </a:r>
            <a:r>
              <a:rPr lang="en-US" altLang="ja-JP" sz="4400" dirty="0" err="1">
                <a:solidFill>
                  <a:srgbClr val="FF0000"/>
                </a:solidFill>
              </a:rPr>
              <a:t>ครับ</a:t>
            </a:r>
            <a:endParaRPr kumimoji="1" lang="ja-JP" alt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49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997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/>
          </a:bodyPr>
          <a:lstStyle/>
          <a:p>
            <a:pPr algn="l"/>
            <a:r>
              <a:rPr lang="en-US" altLang="ja-JP" dirty="0">
                <a:solidFill>
                  <a:schemeClr val="tx1"/>
                </a:solidFill>
              </a:rPr>
              <a:t>Robert </a:t>
            </a:r>
            <a:r>
              <a:rPr lang="en-US" altLang="ja-JP" dirty="0" err="1">
                <a:solidFill>
                  <a:schemeClr val="tx1"/>
                </a:solidFill>
              </a:rPr>
              <a:t>Brandom</a:t>
            </a:r>
            <a:r>
              <a:rPr lang="en-US" altLang="ja-JP" dirty="0">
                <a:solidFill>
                  <a:schemeClr val="tx1"/>
                </a:solidFill>
              </a:rPr>
              <a:t> divides reference by </a:t>
            </a:r>
            <a:r>
              <a:rPr lang="en-US" altLang="ja-JP" dirty="0" smtClean="0">
                <a:solidFill>
                  <a:schemeClr val="tx1"/>
                </a:solidFill>
              </a:rPr>
              <a:t>words: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       </a:t>
            </a:r>
            <a:r>
              <a:rPr lang="en-US" altLang="ja-JP" dirty="0">
                <a:solidFill>
                  <a:schemeClr val="tx1"/>
                </a:solidFill>
              </a:rPr>
              <a:t>extra-linguistic reference (</a:t>
            </a:r>
            <a:r>
              <a:rPr lang="en-US" altLang="ja-JP" dirty="0">
                <a:solidFill>
                  <a:srgbClr val="FF0000"/>
                </a:solidFill>
              </a:rPr>
              <a:t>deictic use</a:t>
            </a:r>
            <a:r>
              <a:rPr lang="en-US" altLang="ja-JP" dirty="0">
                <a:solidFill>
                  <a:schemeClr val="tx1"/>
                </a:solidFill>
              </a:rPr>
              <a:t>) and </a:t>
            </a:r>
            <a:r>
              <a:rPr lang="en-US" altLang="ja-JP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      intra-linguistic </a:t>
            </a:r>
            <a:r>
              <a:rPr lang="en-US" altLang="ja-JP" dirty="0">
                <a:solidFill>
                  <a:schemeClr val="tx1"/>
                </a:solidFill>
              </a:rPr>
              <a:t>reference (</a:t>
            </a:r>
            <a:r>
              <a:rPr lang="en-US" altLang="ja-JP" dirty="0">
                <a:solidFill>
                  <a:srgbClr val="FF0000"/>
                </a:solidFill>
              </a:rPr>
              <a:t>anaphoric use</a:t>
            </a:r>
            <a:r>
              <a:rPr lang="en-US" altLang="ja-JP" dirty="0">
                <a:solidFill>
                  <a:schemeClr val="tx1"/>
                </a:solidFill>
              </a:rPr>
              <a:t>)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He  claims that  </a:t>
            </a:r>
            <a:r>
              <a:rPr lang="en-US" altLang="ja-JP" u="sng" dirty="0" smtClean="0">
                <a:solidFill>
                  <a:srgbClr val="FF0000"/>
                </a:solidFill>
              </a:rPr>
              <a:t>the </a:t>
            </a:r>
            <a:r>
              <a:rPr lang="en-US" altLang="ja-JP" u="sng" dirty="0">
                <a:solidFill>
                  <a:srgbClr val="FF0000"/>
                </a:solidFill>
              </a:rPr>
              <a:t>deictic use presupposes the anaphoric use.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algn="l"/>
            <a:r>
              <a:rPr lang="en-US" altLang="ja-JP" sz="2800" dirty="0" smtClean="0">
                <a:solidFill>
                  <a:schemeClr val="tx1"/>
                </a:solidFill>
              </a:rPr>
              <a:t>(</a:t>
            </a:r>
            <a:r>
              <a:rPr lang="x-none" altLang="ja-JP" sz="2800" dirty="0" smtClean="0">
                <a:solidFill>
                  <a:schemeClr val="tx1"/>
                </a:solidFill>
              </a:rPr>
              <a:t>Cf</a:t>
            </a:r>
            <a:r>
              <a:rPr lang="x-none" altLang="ja-JP" sz="2800" dirty="0">
                <a:solidFill>
                  <a:schemeClr val="tx1"/>
                </a:solidFill>
              </a:rPr>
              <a:t>. R. Brandom, </a:t>
            </a:r>
            <a:r>
              <a:rPr lang="x-none" altLang="ja-JP" sz="2800" i="1" dirty="0">
                <a:solidFill>
                  <a:schemeClr val="tx1"/>
                </a:solidFill>
              </a:rPr>
              <a:t>Making It Explicit,</a:t>
            </a:r>
            <a:r>
              <a:rPr lang="x-none" altLang="ja-JP" sz="2800" dirty="0">
                <a:solidFill>
                  <a:schemeClr val="tx1"/>
                </a:solidFill>
              </a:rPr>
              <a:t> Harvard UP, 1994, p. 464</a:t>
            </a:r>
            <a:r>
              <a:rPr lang="x-none" altLang="ja-JP" sz="2800" dirty="0" smtClean="0">
                <a:solidFill>
                  <a:schemeClr val="tx1"/>
                </a:solidFill>
              </a:rPr>
              <a:t>.</a:t>
            </a:r>
            <a:r>
              <a:rPr lang="en-US" altLang="ja-JP" sz="2800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This presentation </a:t>
            </a:r>
            <a:r>
              <a:rPr lang="en-US" altLang="ja-JP" dirty="0">
                <a:solidFill>
                  <a:schemeClr val="tx1"/>
                </a:solidFill>
              </a:rPr>
              <a:t>will extend the above argument examining </a:t>
            </a:r>
            <a:r>
              <a:rPr lang="en-US" altLang="ja-JP" dirty="0" smtClean="0">
                <a:solidFill>
                  <a:schemeClr val="tx1"/>
                </a:solidFill>
              </a:rPr>
              <a:t>some </a:t>
            </a:r>
            <a:r>
              <a:rPr lang="en-US" altLang="ja-JP" dirty="0">
                <a:solidFill>
                  <a:schemeClr val="tx1"/>
                </a:solidFill>
              </a:rPr>
              <a:t>angles and outcomes.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 </a:t>
            </a:r>
            <a:endParaRPr lang="ja-JP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153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/>
          </a:bodyPr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2 What is anaphora?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i="1" dirty="0">
                <a:solidFill>
                  <a:srgbClr val="FF0000"/>
                </a:solidFill>
              </a:rPr>
              <a:t>Anaphora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is ‘linguistic element which refers back to another linguistic element </a:t>
            </a:r>
            <a:r>
              <a:rPr lang="en-US" altLang="ja-JP" b="1" dirty="0">
                <a:solidFill>
                  <a:schemeClr val="tx1"/>
                </a:solidFill>
              </a:rPr>
              <a:t>( antecedent) </a:t>
            </a:r>
            <a:r>
              <a:rPr lang="en-US" altLang="ja-JP" dirty="0">
                <a:solidFill>
                  <a:schemeClr val="tx1"/>
                </a:solidFill>
              </a:rPr>
              <a:t>in the </a:t>
            </a:r>
            <a:r>
              <a:rPr lang="en-US" altLang="ja-JP" dirty="0" err="1">
                <a:solidFill>
                  <a:schemeClr val="tx1"/>
                </a:solidFill>
              </a:rPr>
              <a:t>coreferential</a:t>
            </a:r>
            <a:r>
              <a:rPr lang="en-US" altLang="ja-JP" dirty="0">
                <a:solidFill>
                  <a:schemeClr val="tx1"/>
                </a:solidFill>
              </a:rPr>
              <a:t> relationship, i.e. the </a:t>
            </a:r>
            <a:r>
              <a:rPr lang="en-US" altLang="ja-JP" b="1" dirty="0">
                <a:solidFill>
                  <a:schemeClr val="tx1"/>
                </a:solidFill>
              </a:rPr>
              <a:t>reference </a:t>
            </a:r>
            <a:r>
              <a:rPr lang="en-US" altLang="ja-JP" dirty="0">
                <a:solidFill>
                  <a:schemeClr val="tx1"/>
                </a:solidFill>
              </a:rPr>
              <a:t>of an anaphora can only be ascertained by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interpreting its antecedent’.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i="1" dirty="0" err="1" smtClean="0">
                <a:solidFill>
                  <a:srgbClr val="FF0000"/>
                </a:solidFill>
              </a:rPr>
              <a:t>Cataphora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is a </a:t>
            </a:r>
            <a:r>
              <a:rPr lang="en-US" altLang="ja-JP" dirty="0" smtClean="0">
                <a:solidFill>
                  <a:schemeClr val="tx1"/>
                </a:solidFill>
              </a:rPr>
              <a:t>linguistic </a:t>
            </a:r>
            <a:r>
              <a:rPr lang="en-US" altLang="ja-JP" dirty="0">
                <a:solidFill>
                  <a:schemeClr val="tx1"/>
                </a:solidFill>
              </a:rPr>
              <a:t>element which refers forward to a </a:t>
            </a:r>
            <a:r>
              <a:rPr lang="en-US" altLang="ja-JP" dirty="0" err="1">
                <a:solidFill>
                  <a:schemeClr val="tx1"/>
                </a:solidFill>
              </a:rPr>
              <a:t>postcedent</a:t>
            </a:r>
            <a:r>
              <a:rPr lang="en-US" altLang="ja-JP" dirty="0">
                <a:solidFill>
                  <a:schemeClr val="tx1"/>
                </a:solidFill>
              </a:rPr>
              <a:t>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rgbClr val="FF0000"/>
                </a:solidFill>
              </a:rPr>
              <a:t>Anaphora </a:t>
            </a:r>
            <a:r>
              <a:rPr lang="en-US" altLang="ja-JP" dirty="0">
                <a:solidFill>
                  <a:srgbClr val="FF0000"/>
                </a:solidFill>
              </a:rPr>
              <a:t>in a broad sense </a:t>
            </a:r>
            <a:r>
              <a:rPr lang="en-US" altLang="ja-JP" dirty="0">
                <a:solidFill>
                  <a:schemeClr val="tx1"/>
                </a:solidFill>
              </a:rPr>
              <a:t>subsume both forward and backward reference</a:t>
            </a:r>
            <a:r>
              <a:rPr lang="en-US" altLang="ja-JP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ja-JP" sz="2800" dirty="0" smtClean="0">
                <a:solidFill>
                  <a:schemeClr val="tx1"/>
                </a:solidFill>
              </a:rPr>
              <a:t>(</a:t>
            </a:r>
            <a:r>
              <a:rPr lang="en-US" altLang="ja-JP" sz="2800" i="1" dirty="0">
                <a:solidFill>
                  <a:schemeClr val="tx1"/>
                </a:solidFill>
              </a:rPr>
              <a:t>Routledge Dictionary of Language and Linguistics, </a:t>
            </a:r>
            <a:r>
              <a:rPr lang="en-US" altLang="ja-JP" sz="2800" dirty="0">
                <a:solidFill>
                  <a:schemeClr val="tx1"/>
                </a:solidFill>
              </a:rPr>
              <a:t>1996) </a:t>
            </a:r>
            <a:endParaRPr lang="ja-JP" altLang="ja-JP" sz="2800" dirty="0">
              <a:solidFill>
                <a:schemeClr val="tx1"/>
              </a:solidFill>
            </a:endParaRPr>
          </a:p>
          <a:p>
            <a:pPr algn="l"/>
            <a:endParaRPr lang="ja-JP" altLang="ja-JP" dirty="0">
              <a:solidFill>
                <a:schemeClr val="tx1"/>
              </a:solidFill>
            </a:endParaRPr>
          </a:p>
          <a:p>
            <a:pPr algn="l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88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ja-JP" b="1" dirty="0" smtClean="0">
                <a:solidFill>
                  <a:schemeClr val="tx1"/>
                </a:solidFill>
              </a:rPr>
              <a:t>Pronominal </a:t>
            </a:r>
            <a:r>
              <a:rPr lang="en-US" altLang="ja-JP" b="1" dirty="0">
                <a:solidFill>
                  <a:schemeClr val="tx1"/>
                </a:solidFill>
              </a:rPr>
              <a:t>anaphora</a:t>
            </a:r>
            <a:r>
              <a:rPr lang="en-US" altLang="ja-JP" dirty="0">
                <a:solidFill>
                  <a:schemeClr val="tx1"/>
                </a:solidFill>
              </a:rPr>
              <a:t>:</a:t>
            </a:r>
            <a:endParaRPr lang="ja-JP" altLang="ja-JP" dirty="0">
              <a:solidFill>
                <a:schemeClr val="tx1"/>
              </a:solidFill>
            </a:endParaRPr>
          </a:p>
          <a:p>
            <a:pPr lvl="0" algn="l"/>
            <a:r>
              <a:rPr lang="en-US" altLang="ja-JP" dirty="0" smtClean="0">
                <a:solidFill>
                  <a:srgbClr val="FF0000"/>
                </a:solidFill>
              </a:rPr>
              <a:t>    </a:t>
            </a:r>
            <a:r>
              <a:rPr lang="x-none" altLang="ja-JP" dirty="0" smtClean="0">
                <a:solidFill>
                  <a:srgbClr val="FF0000"/>
                </a:solidFill>
              </a:rPr>
              <a:t>John</a:t>
            </a:r>
            <a:r>
              <a:rPr lang="x-none" altLang="ja-JP" dirty="0" smtClean="0">
                <a:solidFill>
                  <a:schemeClr val="tx1"/>
                </a:solidFill>
              </a:rPr>
              <a:t> </a:t>
            </a:r>
            <a:r>
              <a:rPr lang="x-none" altLang="ja-JP" dirty="0">
                <a:solidFill>
                  <a:schemeClr val="tx1"/>
                </a:solidFill>
              </a:rPr>
              <a:t>left. </a:t>
            </a:r>
            <a:r>
              <a:rPr lang="x-none" altLang="ja-JP" dirty="0">
                <a:solidFill>
                  <a:srgbClr val="FF0000"/>
                </a:solidFill>
              </a:rPr>
              <a:t>He</a:t>
            </a:r>
            <a:r>
              <a:rPr lang="x-none" altLang="ja-JP" dirty="0">
                <a:solidFill>
                  <a:schemeClr val="tx1"/>
                </a:solidFill>
              </a:rPr>
              <a:t> said </a:t>
            </a:r>
            <a:r>
              <a:rPr lang="x-none" altLang="ja-JP" dirty="0">
                <a:solidFill>
                  <a:srgbClr val="FF0000"/>
                </a:solidFill>
              </a:rPr>
              <a:t>he </a:t>
            </a:r>
            <a:r>
              <a:rPr lang="x-none" altLang="ja-JP" dirty="0">
                <a:solidFill>
                  <a:schemeClr val="tx1"/>
                </a:solidFill>
              </a:rPr>
              <a:t>was ill</a:t>
            </a:r>
            <a:r>
              <a:rPr lang="x-none" altLang="ja-JP" dirty="0" smtClean="0">
                <a:solidFill>
                  <a:schemeClr val="tx1"/>
                </a:solidFill>
              </a:rPr>
              <a:t>.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lvl="0" algn="l"/>
            <a:endParaRPr lang="en-US" altLang="ja-JP" b="1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b="1" dirty="0" smtClean="0">
                <a:solidFill>
                  <a:schemeClr val="tx1"/>
                </a:solidFill>
              </a:rPr>
              <a:t>VP </a:t>
            </a:r>
            <a:r>
              <a:rPr lang="en-US" altLang="ja-JP" b="1" dirty="0">
                <a:solidFill>
                  <a:schemeClr val="tx1"/>
                </a:solidFill>
              </a:rPr>
              <a:t>anaphora </a:t>
            </a:r>
            <a:r>
              <a:rPr lang="en-US" altLang="ja-JP" dirty="0" smtClean="0">
                <a:solidFill>
                  <a:schemeClr val="tx1"/>
                </a:solidFill>
              </a:rPr>
              <a:t>:</a:t>
            </a:r>
            <a:endParaRPr lang="ja-JP" altLang="ja-JP" dirty="0">
              <a:solidFill>
                <a:schemeClr val="tx1"/>
              </a:solidFill>
            </a:endParaRPr>
          </a:p>
          <a:p>
            <a:pPr lvl="0" algn="l"/>
            <a:r>
              <a:rPr lang="en-US" altLang="ja-JP" dirty="0" smtClean="0">
                <a:solidFill>
                  <a:schemeClr val="tx1"/>
                </a:solidFill>
              </a:rPr>
              <a:t>    </a:t>
            </a:r>
            <a:r>
              <a:rPr lang="x-none" altLang="ja-JP" dirty="0" smtClean="0">
                <a:solidFill>
                  <a:schemeClr val="tx1"/>
                </a:solidFill>
              </a:rPr>
              <a:t>Mary </a:t>
            </a:r>
            <a:r>
              <a:rPr lang="x-none" altLang="ja-JP" dirty="0">
                <a:solidFill>
                  <a:schemeClr val="tx1"/>
                </a:solidFill>
              </a:rPr>
              <a:t>Anne </a:t>
            </a:r>
            <a:r>
              <a:rPr lang="x-none" altLang="ja-JP" dirty="0">
                <a:solidFill>
                  <a:srgbClr val="FF0000"/>
                </a:solidFill>
              </a:rPr>
              <a:t>took out the garbage</a:t>
            </a:r>
            <a:r>
              <a:rPr lang="x-none" altLang="ja-JP" dirty="0">
                <a:solidFill>
                  <a:schemeClr val="tx1"/>
                </a:solidFill>
              </a:rPr>
              <a:t>. Claudia </a:t>
            </a:r>
            <a:r>
              <a:rPr lang="x-none" altLang="ja-JP" dirty="0">
                <a:solidFill>
                  <a:srgbClr val="FF0000"/>
                </a:solidFill>
              </a:rPr>
              <a:t>did</a:t>
            </a:r>
            <a:r>
              <a:rPr lang="x-none" altLang="ja-JP" dirty="0">
                <a:solidFill>
                  <a:schemeClr val="tx1"/>
                </a:solidFill>
              </a:rPr>
              <a:t> too.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endParaRPr lang="en-US" altLang="ja-JP" b="1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b="1" dirty="0" smtClean="0">
                <a:solidFill>
                  <a:schemeClr val="tx1"/>
                </a:solidFill>
              </a:rPr>
              <a:t>Kind-level </a:t>
            </a:r>
            <a:r>
              <a:rPr lang="en-US" altLang="ja-JP" b="1" dirty="0">
                <a:solidFill>
                  <a:schemeClr val="tx1"/>
                </a:solidFill>
              </a:rPr>
              <a:t>anaphora:</a:t>
            </a:r>
            <a:endParaRPr lang="ja-JP" altLang="ja-JP" dirty="0">
              <a:solidFill>
                <a:schemeClr val="tx1"/>
              </a:solidFill>
            </a:endParaRPr>
          </a:p>
          <a:p>
            <a:pPr lvl="0" algn="l"/>
            <a:r>
              <a:rPr lang="en-US" altLang="ja-JP" dirty="0" smtClean="0">
                <a:solidFill>
                  <a:schemeClr val="tx1"/>
                </a:solidFill>
              </a:rPr>
              <a:t>   </a:t>
            </a:r>
            <a:r>
              <a:rPr lang="x-none" altLang="ja-JP" dirty="0" smtClean="0">
                <a:solidFill>
                  <a:schemeClr val="tx1"/>
                </a:solidFill>
              </a:rPr>
              <a:t>John </a:t>
            </a:r>
            <a:r>
              <a:rPr lang="x-none" altLang="ja-JP" dirty="0">
                <a:solidFill>
                  <a:schemeClr val="tx1"/>
                </a:solidFill>
              </a:rPr>
              <a:t>gave </a:t>
            </a:r>
            <a:r>
              <a:rPr lang="x-none" altLang="ja-JP" dirty="0">
                <a:solidFill>
                  <a:srgbClr val="FF0000"/>
                </a:solidFill>
              </a:rPr>
              <a:t>a presentation. </a:t>
            </a:r>
            <a:r>
              <a:rPr lang="x-none" altLang="ja-JP" dirty="0">
                <a:solidFill>
                  <a:schemeClr val="tx1"/>
                </a:solidFill>
              </a:rPr>
              <a:t>Sarah gave </a:t>
            </a:r>
            <a:r>
              <a:rPr lang="x-none" altLang="ja-JP" dirty="0">
                <a:solidFill>
                  <a:srgbClr val="FF0000"/>
                </a:solidFill>
              </a:rPr>
              <a:t>one</a:t>
            </a:r>
            <a:r>
              <a:rPr lang="x-none" altLang="ja-JP" dirty="0">
                <a:solidFill>
                  <a:schemeClr val="tx1"/>
                </a:solidFill>
              </a:rPr>
              <a:t> too.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lvl="0" algn="l"/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b="1" dirty="0">
                <a:solidFill>
                  <a:schemeClr val="tx1"/>
                </a:solidFill>
              </a:rPr>
              <a:t>Propositional anaphora</a:t>
            </a:r>
            <a:r>
              <a:rPr lang="en-US" altLang="ja-JP" dirty="0">
                <a:solidFill>
                  <a:schemeClr val="tx1"/>
                </a:solidFill>
              </a:rPr>
              <a:t>:</a:t>
            </a:r>
            <a:endParaRPr lang="ja-JP" altLang="ja-JP" dirty="0">
              <a:solidFill>
                <a:schemeClr val="tx1"/>
              </a:solidFill>
            </a:endParaRPr>
          </a:p>
          <a:p>
            <a:pPr lvl="0" algn="l"/>
            <a:r>
              <a:rPr lang="en-US" altLang="ja-JP" dirty="0" smtClean="0">
                <a:solidFill>
                  <a:srgbClr val="FF0000"/>
                </a:solidFill>
              </a:rPr>
              <a:t>   </a:t>
            </a:r>
            <a:r>
              <a:rPr lang="x-none" altLang="ja-JP" dirty="0" smtClean="0">
                <a:solidFill>
                  <a:srgbClr val="FF0000"/>
                </a:solidFill>
              </a:rPr>
              <a:t>One </a:t>
            </a:r>
            <a:r>
              <a:rPr lang="x-none" altLang="ja-JP" dirty="0">
                <a:solidFill>
                  <a:srgbClr val="FF0000"/>
                </a:solidFill>
              </a:rPr>
              <a:t>plaintiff was passed over for promotion three times. </a:t>
            </a:r>
            <a:r>
              <a:rPr lang="x-none" altLang="ja-JP" dirty="0">
                <a:solidFill>
                  <a:schemeClr val="tx1"/>
                </a:solidFill>
              </a:rPr>
              <a:t>But the </a:t>
            </a:r>
            <a:r>
              <a:rPr lang="en-US" altLang="ja-JP" dirty="0" smtClean="0">
                <a:solidFill>
                  <a:schemeClr val="tx1"/>
                </a:solidFill>
              </a:rPr>
              <a:t>  </a:t>
            </a:r>
          </a:p>
          <a:p>
            <a:pPr lvl="0" algn="l"/>
            <a:r>
              <a:rPr lang="en-US" altLang="ja-JP" dirty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   </a:t>
            </a:r>
            <a:r>
              <a:rPr lang="x-none" altLang="ja-JP" dirty="0" smtClean="0">
                <a:solidFill>
                  <a:schemeClr val="tx1"/>
                </a:solidFill>
              </a:rPr>
              <a:t>jury </a:t>
            </a:r>
            <a:r>
              <a:rPr lang="x-none" altLang="ja-JP" dirty="0">
                <a:solidFill>
                  <a:schemeClr val="tx1"/>
                </a:solidFill>
              </a:rPr>
              <a:t>didn’t believe </a:t>
            </a:r>
            <a:r>
              <a:rPr lang="x-none" altLang="ja-JP" dirty="0">
                <a:solidFill>
                  <a:srgbClr val="FF0000"/>
                </a:solidFill>
              </a:rPr>
              <a:t>this</a:t>
            </a:r>
            <a:r>
              <a:rPr lang="x-none" altLang="ja-JP" dirty="0">
                <a:solidFill>
                  <a:schemeClr val="tx1"/>
                </a:solidFill>
              </a:rPr>
              <a:t>. 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endParaRPr lang="en-US" altLang="ja-JP" b="1" dirty="0">
              <a:solidFill>
                <a:schemeClr val="tx1"/>
              </a:solidFill>
            </a:endParaRPr>
          </a:p>
          <a:p>
            <a:pPr algn="l"/>
            <a:r>
              <a:rPr lang="en-US" altLang="ja-JP" b="1" dirty="0">
                <a:solidFill>
                  <a:schemeClr val="tx1"/>
                </a:solidFill>
              </a:rPr>
              <a:t>Adjectival anaphora</a:t>
            </a:r>
            <a:r>
              <a:rPr lang="en-US" altLang="ja-JP" dirty="0">
                <a:solidFill>
                  <a:schemeClr val="tx1"/>
                </a:solidFill>
              </a:rPr>
              <a:t>:</a:t>
            </a:r>
            <a:endParaRPr lang="ja-JP" altLang="ja-JP" dirty="0">
              <a:solidFill>
                <a:schemeClr val="tx1"/>
              </a:solidFill>
            </a:endParaRPr>
          </a:p>
          <a:p>
            <a:pPr lvl="0" algn="l"/>
            <a:r>
              <a:rPr lang="en-US" altLang="ja-JP" dirty="0" smtClean="0">
                <a:solidFill>
                  <a:schemeClr val="tx1"/>
                </a:solidFill>
              </a:rPr>
              <a:t>   </a:t>
            </a:r>
            <a:r>
              <a:rPr lang="x-none" altLang="ja-JP" dirty="0" smtClean="0">
                <a:solidFill>
                  <a:schemeClr val="tx1"/>
                </a:solidFill>
              </a:rPr>
              <a:t>A</a:t>
            </a:r>
            <a:r>
              <a:rPr lang="x-none" altLang="ja-JP" dirty="0" smtClean="0">
                <a:solidFill>
                  <a:srgbClr val="FF0000"/>
                </a:solidFill>
              </a:rPr>
              <a:t> </a:t>
            </a:r>
            <a:r>
              <a:rPr lang="x-none" altLang="ja-JP" dirty="0">
                <a:solidFill>
                  <a:srgbClr val="FF0000"/>
                </a:solidFill>
              </a:rPr>
              <a:t>kind stranger </a:t>
            </a:r>
            <a:r>
              <a:rPr lang="x-none" altLang="ja-JP" dirty="0">
                <a:solidFill>
                  <a:schemeClr val="tx1"/>
                </a:solidFill>
              </a:rPr>
              <a:t>returned my wallet.</a:t>
            </a:r>
            <a:r>
              <a:rPr lang="x-none" altLang="ja-JP" dirty="0">
                <a:solidFill>
                  <a:srgbClr val="FF0000"/>
                </a:solidFill>
              </a:rPr>
              <a:t> Such </a:t>
            </a:r>
            <a:r>
              <a:rPr lang="x-none" altLang="ja-JP" dirty="0">
                <a:solidFill>
                  <a:schemeClr val="tx1"/>
                </a:solidFill>
              </a:rPr>
              <a:t>people are </a:t>
            </a:r>
            <a:r>
              <a:rPr lang="x-none" altLang="ja-JP" dirty="0" smtClean="0">
                <a:solidFill>
                  <a:schemeClr val="tx1"/>
                </a:solidFill>
              </a:rPr>
              <a:t>rare</a:t>
            </a:r>
            <a:r>
              <a:rPr lang="en-US" altLang="ja-JP" dirty="0">
                <a:solidFill>
                  <a:schemeClr val="tx1"/>
                </a:solidFill>
              </a:rPr>
              <a:t>.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lvl="0" algn="l"/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(From ‘Anaphora’ in Stanford Encyclopedia of Philosophy)</a:t>
            </a:r>
            <a:endParaRPr lang="ja-JP" altLang="ja-JP" dirty="0">
              <a:solidFill>
                <a:schemeClr val="tx1"/>
              </a:solidFill>
            </a:endParaRPr>
          </a:p>
          <a:p>
            <a:pPr lvl="0" algn="l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9049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 lnSpcReduction="10000"/>
          </a:bodyPr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＃Anaphora is not metalanguage.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An anaphora depends on but does not refer to the antecedent.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ja-JP" altLang="ja-JP" dirty="0">
                <a:solidFill>
                  <a:schemeClr val="tx1"/>
                </a:solidFill>
              </a:rPr>
              <a:t>　　　</a:t>
            </a:r>
            <a:r>
              <a:rPr lang="en-US" altLang="ja-JP" dirty="0">
                <a:solidFill>
                  <a:schemeClr val="tx1"/>
                </a:solidFill>
              </a:rPr>
              <a:t>‘I bought </a:t>
            </a:r>
            <a:r>
              <a:rPr lang="en-US" altLang="ja-JP" i="1" dirty="0">
                <a:solidFill>
                  <a:srgbClr val="FF0000"/>
                </a:solidFill>
              </a:rPr>
              <a:t>an apple </a:t>
            </a:r>
            <a:r>
              <a:rPr lang="en-US" altLang="ja-JP" dirty="0">
                <a:solidFill>
                  <a:schemeClr val="tx1"/>
                </a:solidFill>
              </a:rPr>
              <a:t>yesterday. </a:t>
            </a:r>
            <a:r>
              <a:rPr lang="en-US" altLang="ja-JP" i="1" dirty="0">
                <a:solidFill>
                  <a:srgbClr val="FF0000"/>
                </a:solidFill>
              </a:rPr>
              <a:t>That</a:t>
            </a:r>
            <a:r>
              <a:rPr lang="en-US" altLang="ja-JP" i="1" dirty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was very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         delicious</a:t>
            </a:r>
            <a:r>
              <a:rPr lang="en-US" altLang="ja-JP" dirty="0">
                <a:solidFill>
                  <a:schemeClr val="tx1"/>
                </a:solidFill>
              </a:rPr>
              <a:t>.’</a:t>
            </a:r>
            <a:endParaRPr lang="ja-JP" altLang="ja-JP" dirty="0">
              <a:solidFill>
                <a:schemeClr val="tx1"/>
              </a:solidFill>
            </a:endParaRPr>
          </a:p>
          <a:p>
            <a:pPr algn="l"/>
            <a:r>
              <a:rPr lang="en-US" altLang="ja-JP" i="1" dirty="0" smtClean="0">
                <a:solidFill>
                  <a:srgbClr val="FF0000"/>
                </a:solidFill>
              </a:rPr>
              <a:t>’That’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is the anaphor and its antecedent is </a:t>
            </a:r>
            <a:r>
              <a:rPr lang="en-US" altLang="ja-JP" dirty="0" smtClean="0">
                <a:solidFill>
                  <a:schemeClr val="tx1"/>
                </a:solidFill>
              </a:rPr>
              <a:t>‘</a:t>
            </a:r>
            <a:r>
              <a:rPr lang="en-US" altLang="ja-JP" i="1" dirty="0" smtClean="0">
                <a:solidFill>
                  <a:srgbClr val="FF0000"/>
                </a:solidFill>
              </a:rPr>
              <a:t>an apple’</a:t>
            </a:r>
            <a:r>
              <a:rPr lang="en-US" altLang="ja-JP" dirty="0" smtClean="0">
                <a:solidFill>
                  <a:schemeClr val="tx1"/>
                </a:solidFill>
              </a:rPr>
              <a:t>. </a:t>
            </a:r>
            <a:r>
              <a:rPr lang="en-US" altLang="ja-JP" dirty="0">
                <a:solidFill>
                  <a:schemeClr val="tx1"/>
                </a:solidFill>
              </a:rPr>
              <a:t>But </a:t>
            </a:r>
            <a:r>
              <a:rPr lang="en-US" altLang="ja-JP" dirty="0" smtClean="0">
                <a:solidFill>
                  <a:schemeClr val="tx1"/>
                </a:solidFill>
              </a:rPr>
              <a:t>‘</a:t>
            </a:r>
            <a:r>
              <a:rPr lang="en-US" altLang="ja-JP" i="1" dirty="0" smtClean="0">
                <a:solidFill>
                  <a:srgbClr val="FF0000"/>
                </a:solidFill>
              </a:rPr>
              <a:t>that’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does not refer to the phrase </a:t>
            </a:r>
            <a:r>
              <a:rPr lang="en-US" altLang="ja-JP" dirty="0" smtClean="0">
                <a:solidFill>
                  <a:schemeClr val="tx1"/>
                </a:solidFill>
              </a:rPr>
              <a:t>‘</a:t>
            </a:r>
            <a:r>
              <a:rPr lang="en-US" altLang="ja-JP" i="1" dirty="0" smtClean="0">
                <a:solidFill>
                  <a:srgbClr val="FF0000"/>
                </a:solidFill>
              </a:rPr>
              <a:t>an apple’,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because the phrase </a:t>
            </a:r>
            <a:r>
              <a:rPr lang="en-US" altLang="ja-JP" dirty="0" smtClean="0">
                <a:solidFill>
                  <a:srgbClr val="FF0000"/>
                </a:solidFill>
              </a:rPr>
              <a:t>‘</a:t>
            </a:r>
            <a:r>
              <a:rPr lang="en-US" altLang="ja-JP" i="1" dirty="0" smtClean="0">
                <a:solidFill>
                  <a:srgbClr val="FF0000"/>
                </a:solidFill>
              </a:rPr>
              <a:t>an apple</a:t>
            </a:r>
            <a:r>
              <a:rPr lang="en-US" altLang="ja-JP" i="1" dirty="0" smtClean="0">
                <a:solidFill>
                  <a:schemeClr val="tx1"/>
                </a:solidFill>
              </a:rPr>
              <a:t>’ </a:t>
            </a:r>
            <a:r>
              <a:rPr lang="en-US" altLang="ja-JP" dirty="0">
                <a:solidFill>
                  <a:schemeClr val="tx1"/>
                </a:solidFill>
              </a:rPr>
              <a:t>is not delicious. </a:t>
            </a:r>
            <a:endParaRPr lang="ja-JP" altLang="ja-JP" dirty="0">
              <a:solidFill>
                <a:srgbClr val="FF0000"/>
              </a:solidFill>
            </a:endParaRPr>
          </a:p>
          <a:p>
            <a:pPr algn="l"/>
            <a:r>
              <a:rPr lang="en-US" altLang="ja-JP" dirty="0">
                <a:solidFill>
                  <a:schemeClr val="tx1"/>
                </a:solidFill>
              </a:rPr>
              <a:t>   </a:t>
            </a:r>
            <a:r>
              <a:rPr lang="en-US" altLang="ja-JP" dirty="0" smtClean="0">
                <a:solidFill>
                  <a:schemeClr val="tx1"/>
                </a:solidFill>
              </a:rPr>
              <a:t>A </a:t>
            </a:r>
            <a:r>
              <a:rPr lang="en-US" altLang="ja-JP" dirty="0">
                <a:solidFill>
                  <a:schemeClr val="tx1"/>
                </a:solidFill>
              </a:rPr>
              <a:t>meta-language refers to an expression of its object language, </a:t>
            </a:r>
            <a:r>
              <a:rPr lang="en-US" altLang="ja-JP" dirty="0" smtClean="0">
                <a:solidFill>
                  <a:schemeClr val="tx1"/>
                </a:solidFill>
              </a:rPr>
              <a:t>this </a:t>
            </a:r>
            <a:r>
              <a:rPr lang="en-US" altLang="ja-JP" dirty="0">
                <a:solidFill>
                  <a:schemeClr val="tx1"/>
                </a:solidFill>
              </a:rPr>
              <a:t>is a kind of </a:t>
            </a:r>
            <a:r>
              <a:rPr lang="en-US" altLang="ja-JP" u="sng" dirty="0">
                <a:solidFill>
                  <a:schemeClr val="tx1"/>
                </a:solidFill>
              </a:rPr>
              <a:t>extra-linguistic reference </a:t>
            </a:r>
            <a:r>
              <a:rPr lang="en-US" altLang="ja-JP" dirty="0">
                <a:solidFill>
                  <a:schemeClr val="tx1"/>
                </a:solidFill>
              </a:rPr>
              <a:t>for the meta-language, which is different from anaphoric use. </a:t>
            </a:r>
            <a:endParaRPr lang="ja-JP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844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/>
          </a:bodyPr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#Semantics of </a:t>
            </a:r>
            <a:r>
              <a:rPr lang="x-none" altLang="ja-JP" b="1" u="sng" dirty="0" smtClean="0">
                <a:solidFill>
                  <a:schemeClr val="tx1"/>
                </a:solidFill>
              </a:rPr>
              <a:t>anaphor</a:t>
            </a:r>
            <a:r>
              <a:rPr lang="en-US" altLang="ja-JP" b="1" u="sng" dirty="0" smtClean="0">
                <a:solidFill>
                  <a:schemeClr val="tx1"/>
                </a:solidFill>
              </a:rPr>
              <a:t>a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x-none" altLang="ja-JP" dirty="0" smtClean="0">
                <a:solidFill>
                  <a:schemeClr val="tx1"/>
                </a:solidFill>
              </a:rPr>
              <a:t>The </a:t>
            </a:r>
            <a:r>
              <a:rPr lang="x-none" altLang="ja-JP" dirty="0">
                <a:solidFill>
                  <a:schemeClr val="tx1"/>
                </a:solidFill>
              </a:rPr>
              <a:t>sense of </a:t>
            </a:r>
            <a:r>
              <a:rPr lang="x-none" altLang="ja-JP" dirty="0" smtClean="0">
                <a:solidFill>
                  <a:schemeClr val="tx1"/>
                </a:solidFill>
              </a:rPr>
              <a:t>anaphoric pronouns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x-none" altLang="ja-JP" dirty="0" smtClean="0">
                <a:solidFill>
                  <a:schemeClr val="tx1"/>
                </a:solidFill>
              </a:rPr>
              <a:t>is </a:t>
            </a:r>
            <a:r>
              <a:rPr lang="x-none" altLang="ja-JP" dirty="0">
                <a:solidFill>
                  <a:schemeClr val="tx1"/>
                </a:solidFill>
              </a:rPr>
              <a:t>to </a:t>
            </a:r>
            <a:r>
              <a:rPr lang="x-none" altLang="ja-JP" dirty="0">
                <a:solidFill>
                  <a:srgbClr val="FF0000"/>
                </a:solidFill>
              </a:rPr>
              <a:t>refer to the same referent as its antecedent</a:t>
            </a:r>
            <a:r>
              <a:rPr lang="x-none" altLang="ja-JP" dirty="0">
                <a:solidFill>
                  <a:schemeClr val="tx1"/>
                </a:solidFill>
              </a:rPr>
              <a:t>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The </a:t>
            </a:r>
            <a:r>
              <a:rPr lang="x-none" altLang="ja-JP" dirty="0" smtClean="0">
                <a:solidFill>
                  <a:schemeClr val="tx1"/>
                </a:solidFill>
              </a:rPr>
              <a:t>anaphoric </a:t>
            </a:r>
            <a:r>
              <a:rPr lang="x-none" altLang="ja-JP" dirty="0">
                <a:solidFill>
                  <a:schemeClr val="tx1"/>
                </a:solidFill>
              </a:rPr>
              <a:t>pronoun is context sensitive, similar to indexicals and demonstratives.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E.g. ‘that’ </a:t>
            </a:r>
            <a:r>
              <a:rPr lang="x-none" altLang="ja-JP" dirty="0" smtClean="0">
                <a:solidFill>
                  <a:schemeClr val="tx1"/>
                </a:solidFill>
              </a:rPr>
              <a:t>has </a:t>
            </a:r>
            <a:r>
              <a:rPr lang="x-none" altLang="ja-JP" dirty="0">
                <a:solidFill>
                  <a:schemeClr val="tx1"/>
                </a:solidFill>
              </a:rPr>
              <a:t>two kinds of use, a deictic use and an anaphoric use.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According to Kaplan, t</a:t>
            </a:r>
            <a:r>
              <a:rPr lang="x-none" altLang="ja-JP" dirty="0" smtClean="0">
                <a:solidFill>
                  <a:schemeClr val="tx1"/>
                </a:solidFill>
              </a:rPr>
              <a:t>he </a:t>
            </a:r>
            <a:r>
              <a:rPr lang="x-none" altLang="ja-JP" dirty="0">
                <a:solidFill>
                  <a:schemeClr val="tx1"/>
                </a:solidFill>
              </a:rPr>
              <a:t>deicitic use of </a:t>
            </a:r>
            <a:r>
              <a:rPr lang="en-US" altLang="ja-JP" dirty="0" smtClean="0">
                <a:solidFill>
                  <a:schemeClr val="tx1"/>
                </a:solidFill>
              </a:rPr>
              <a:t>the d</a:t>
            </a:r>
            <a:r>
              <a:rPr lang="x-none" altLang="ja-JP" dirty="0">
                <a:solidFill>
                  <a:schemeClr val="tx1"/>
                </a:solidFill>
              </a:rPr>
              <a:t>emonstrative </a:t>
            </a:r>
            <a:r>
              <a:rPr lang="en-US" altLang="ja-JP" dirty="0" smtClean="0">
                <a:solidFill>
                  <a:schemeClr val="tx1"/>
                </a:solidFill>
              </a:rPr>
              <a:t>‘</a:t>
            </a:r>
            <a:r>
              <a:rPr lang="en-US" altLang="ja-JP" dirty="0">
                <a:solidFill>
                  <a:schemeClr val="tx1"/>
                </a:solidFill>
              </a:rPr>
              <a:t>that’ </a:t>
            </a:r>
            <a:r>
              <a:rPr lang="en-US" altLang="ja-JP" dirty="0" smtClean="0">
                <a:solidFill>
                  <a:schemeClr val="tx1"/>
                </a:solidFill>
              </a:rPr>
              <a:t>refers  an object via a </a:t>
            </a:r>
            <a:r>
              <a:rPr lang="en-US" altLang="ja-JP" i="1" dirty="0" err="1" smtClean="0">
                <a:solidFill>
                  <a:schemeClr val="tx1"/>
                </a:solidFill>
              </a:rPr>
              <a:t>charater</a:t>
            </a:r>
            <a:r>
              <a:rPr lang="en-US" altLang="ja-JP" i="1" dirty="0" smtClean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and a </a:t>
            </a:r>
            <a:r>
              <a:rPr lang="en-US" altLang="ja-JP" i="1" dirty="0" smtClean="0">
                <a:solidFill>
                  <a:schemeClr val="tx1"/>
                </a:solidFill>
              </a:rPr>
              <a:t>context of the use</a:t>
            </a:r>
            <a:r>
              <a:rPr lang="en-US" altLang="ja-JP" dirty="0" smtClean="0">
                <a:solidFill>
                  <a:schemeClr val="tx1"/>
                </a:solidFill>
              </a:rPr>
              <a:t>. </a:t>
            </a:r>
            <a:r>
              <a:rPr lang="en-US" altLang="ja-JP" dirty="0">
                <a:solidFill>
                  <a:schemeClr val="tx1"/>
                </a:solidFill>
              </a:rPr>
              <a:t> </a:t>
            </a:r>
            <a:endParaRPr lang="ja-JP" altLang="ja-JP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234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>
            <a:normAutofit/>
          </a:bodyPr>
          <a:lstStyle/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Kaplan didn’t deal </a:t>
            </a:r>
            <a:r>
              <a:rPr lang="en-US" altLang="ja-JP" dirty="0" err="1" smtClean="0">
                <a:solidFill>
                  <a:schemeClr val="tx1"/>
                </a:solidFill>
              </a:rPr>
              <a:t>wiht</a:t>
            </a:r>
            <a:r>
              <a:rPr lang="en-US" altLang="ja-JP" dirty="0" smtClean="0">
                <a:solidFill>
                  <a:schemeClr val="tx1"/>
                </a:solidFill>
              </a:rPr>
              <a:t> the anaphoric use of demonstratives, but the anaphoric use of demonstratives </a:t>
            </a:r>
            <a:r>
              <a:rPr lang="x-none" altLang="ja-JP" dirty="0" smtClean="0">
                <a:solidFill>
                  <a:schemeClr val="tx1"/>
                </a:solidFill>
              </a:rPr>
              <a:t>is </a:t>
            </a:r>
            <a:r>
              <a:rPr lang="x-none" altLang="ja-JP" dirty="0">
                <a:solidFill>
                  <a:schemeClr val="tx1"/>
                </a:solidFill>
              </a:rPr>
              <a:t>also context sensitive and has </a:t>
            </a:r>
            <a:r>
              <a:rPr lang="en-US" altLang="ja-JP" dirty="0" smtClean="0">
                <a:solidFill>
                  <a:srgbClr val="FF0000"/>
                </a:solidFill>
              </a:rPr>
              <a:t>a kind of </a:t>
            </a:r>
            <a:r>
              <a:rPr lang="x-none" altLang="ja-JP" dirty="0" smtClean="0">
                <a:solidFill>
                  <a:srgbClr val="FF0000"/>
                </a:solidFill>
              </a:rPr>
              <a:t>character</a:t>
            </a:r>
            <a:r>
              <a:rPr lang="en-US" altLang="ja-JP" dirty="0" smtClean="0">
                <a:solidFill>
                  <a:srgbClr val="FF0000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like demonstratives or </a:t>
            </a:r>
            <a:r>
              <a:rPr lang="x-none" altLang="ja-JP" dirty="0" smtClean="0">
                <a:solidFill>
                  <a:schemeClr val="tx1"/>
                </a:solidFill>
              </a:rPr>
              <a:t>indexical</a:t>
            </a:r>
            <a:r>
              <a:rPr lang="en-US" altLang="ja-JP" dirty="0" smtClean="0">
                <a:solidFill>
                  <a:schemeClr val="tx1"/>
                </a:solidFill>
              </a:rPr>
              <a:t>s</a:t>
            </a:r>
            <a:r>
              <a:rPr lang="x-none" altLang="ja-JP" dirty="0" smtClean="0">
                <a:solidFill>
                  <a:schemeClr val="tx1"/>
                </a:solidFill>
              </a:rPr>
              <a:t>.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dirty="0" smtClean="0">
                <a:solidFill>
                  <a:srgbClr val="FF0000"/>
                </a:solidFill>
              </a:rPr>
              <a:t>Its character is to </a:t>
            </a:r>
            <a:r>
              <a:rPr lang="en-US" altLang="ja-JP" u="sng" dirty="0" smtClean="0">
                <a:solidFill>
                  <a:srgbClr val="FF0000"/>
                </a:solidFill>
              </a:rPr>
              <a:t>refer to a content of its antecedent.</a:t>
            </a:r>
          </a:p>
          <a:p>
            <a:pPr algn="l"/>
            <a:r>
              <a:rPr lang="x-none" altLang="ja-JP" dirty="0" smtClean="0">
                <a:solidFill>
                  <a:schemeClr val="tx1"/>
                </a:solidFill>
              </a:rPr>
              <a:t>If </a:t>
            </a:r>
            <a:r>
              <a:rPr lang="x-none" altLang="ja-JP" dirty="0">
                <a:solidFill>
                  <a:schemeClr val="tx1"/>
                </a:solidFill>
              </a:rPr>
              <a:t>its antecedent is a proper name, an idexical, or a demonstrative, </a:t>
            </a:r>
            <a:r>
              <a:rPr lang="en-US" altLang="ja-JP" dirty="0" smtClean="0">
                <a:solidFill>
                  <a:schemeClr val="tx1"/>
                </a:solidFill>
              </a:rPr>
              <a:t>then its</a:t>
            </a:r>
            <a:r>
              <a:rPr lang="x-none" altLang="ja-JP" dirty="0" smtClean="0">
                <a:solidFill>
                  <a:schemeClr val="tx1"/>
                </a:solidFill>
              </a:rPr>
              <a:t> </a:t>
            </a:r>
            <a:r>
              <a:rPr lang="x-none" altLang="ja-JP" dirty="0">
                <a:solidFill>
                  <a:schemeClr val="tx1"/>
                </a:solidFill>
              </a:rPr>
              <a:t>character </a:t>
            </a:r>
            <a:r>
              <a:rPr lang="en-US" altLang="ja-JP" dirty="0" smtClean="0">
                <a:solidFill>
                  <a:schemeClr val="tx1"/>
                </a:solidFill>
              </a:rPr>
              <a:t>is to </a:t>
            </a:r>
            <a:r>
              <a:rPr lang="en-US" altLang="ja-JP" u="sng" dirty="0" smtClean="0">
                <a:solidFill>
                  <a:schemeClr val="tx1"/>
                </a:solidFill>
              </a:rPr>
              <a:t>refer </a:t>
            </a:r>
            <a:r>
              <a:rPr lang="x-none" altLang="ja-JP" u="sng" dirty="0" smtClean="0">
                <a:solidFill>
                  <a:schemeClr val="tx1"/>
                </a:solidFill>
              </a:rPr>
              <a:t>to </a:t>
            </a:r>
            <a:r>
              <a:rPr lang="x-none" altLang="ja-JP" u="sng" dirty="0">
                <a:solidFill>
                  <a:schemeClr val="tx1"/>
                </a:solidFill>
              </a:rPr>
              <a:t>the referent of </a:t>
            </a:r>
            <a:r>
              <a:rPr lang="en-US" altLang="ja-JP" u="sng" dirty="0" smtClean="0">
                <a:solidFill>
                  <a:schemeClr val="tx1"/>
                </a:solidFill>
              </a:rPr>
              <a:t>its</a:t>
            </a:r>
            <a:r>
              <a:rPr lang="x-none" altLang="ja-JP" u="sng" dirty="0" smtClean="0">
                <a:solidFill>
                  <a:schemeClr val="tx1"/>
                </a:solidFill>
              </a:rPr>
              <a:t> </a:t>
            </a:r>
            <a:r>
              <a:rPr lang="x-none" altLang="ja-JP" u="sng" dirty="0">
                <a:solidFill>
                  <a:schemeClr val="tx1"/>
                </a:solidFill>
              </a:rPr>
              <a:t>antecedent </a:t>
            </a:r>
            <a:r>
              <a:rPr lang="x-none" altLang="ja-JP" dirty="0" smtClean="0">
                <a:solidFill>
                  <a:schemeClr val="tx1"/>
                </a:solidFill>
              </a:rPr>
              <a:t>. 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/>
            <a:r>
              <a:rPr lang="x-none" altLang="ja-JP" dirty="0" smtClean="0">
                <a:solidFill>
                  <a:schemeClr val="tx1"/>
                </a:solidFill>
              </a:rPr>
              <a:t>If </a:t>
            </a:r>
            <a:r>
              <a:rPr lang="x-none" altLang="ja-JP" dirty="0">
                <a:solidFill>
                  <a:schemeClr val="tx1"/>
                </a:solidFill>
              </a:rPr>
              <a:t>its antecedent is </a:t>
            </a:r>
            <a:r>
              <a:rPr lang="x-none" altLang="ja-JP" dirty="0" smtClean="0">
                <a:solidFill>
                  <a:schemeClr val="tx1"/>
                </a:solidFill>
              </a:rPr>
              <a:t>a description</a:t>
            </a:r>
            <a:r>
              <a:rPr lang="x-none" altLang="ja-JP" dirty="0">
                <a:solidFill>
                  <a:schemeClr val="tx1"/>
                </a:solidFill>
              </a:rPr>
              <a:t>, </a:t>
            </a:r>
            <a:r>
              <a:rPr lang="en-US" altLang="ja-JP" dirty="0" smtClean="0">
                <a:solidFill>
                  <a:schemeClr val="tx1"/>
                </a:solidFill>
              </a:rPr>
              <a:t>its</a:t>
            </a:r>
            <a:r>
              <a:rPr lang="x-none" altLang="ja-JP" dirty="0" smtClean="0">
                <a:solidFill>
                  <a:schemeClr val="tx1"/>
                </a:solidFill>
              </a:rPr>
              <a:t> </a:t>
            </a:r>
            <a:r>
              <a:rPr lang="x-none" altLang="ja-JP" dirty="0">
                <a:solidFill>
                  <a:schemeClr val="tx1"/>
                </a:solidFill>
              </a:rPr>
              <a:t>character </a:t>
            </a:r>
            <a:r>
              <a:rPr lang="en-US" altLang="ja-JP" dirty="0" smtClean="0">
                <a:solidFill>
                  <a:schemeClr val="tx1"/>
                </a:solidFill>
              </a:rPr>
              <a:t>is to </a:t>
            </a:r>
            <a:r>
              <a:rPr lang="en-US" altLang="ja-JP" u="sng" dirty="0" smtClean="0">
                <a:solidFill>
                  <a:schemeClr val="tx1"/>
                </a:solidFill>
              </a:rPr>
              <a:t>have </a:t>
            </a:r>
            <a:r>
              <a:rPr lang="x-none" altLang="ja-JP" u="sng" dirty="0" smtClean="0">
                <a:solidFill>
                  <a:schemeClr val="tx1"/>
                </a:solidFill>
              </a:rPr>
              <a:t> </a:t>
            </a:r>
            <a:r>
              <a:rPr lang="x-none" altLang="ja-JP" u="sng" dirty="0">
                <a:solidFill>
                  <a:schemeClr val="tx1"/>
                </a:solidFill>
              </a:rPr>
              <a:t>the same </a:t>
            </a:r>
            <a:r>
              <a:rPr lang="x-none" altLang="ja-JP" u="sng" dirty="0" smtClean="0">
                <a:solidFill>
                  <a:schemeClr val="tx1"/>
                </a:solidFill>
              </a:rPr>
              <a:t>sense</a:t>
            </a:r>
            <a:r>
              <a:rPr lang="en-US" altLang="ja-JP" u="sng" dirty="0" smtClean="0">
                <a:solidFill>
                  <a:schemeClr val="tx1"/>
                </a:solidFill>
              </a:rPr>
              <a:t> (Sinn)</a:t>
            </a:r>
            <a:r>
              <a:rPr lang="x-none" altLang="ja-JP" u="sng" dirty="0" smtClean="0">
                <a:solidFill>
                  <a:schemeClr val="tx1"/>
                </a:solidFill>
              </a:rPr>
              <a:t> </a:t>
            </a:r>
            <a:r>
              <a:rPr lang="x-none" altLang="ja-JP" u="sng" dirty="0">
                <a:solidFill>
                  <a:schemeClr val="tx1"/>
                </a:solidFill>
              </a:rPr>
              <a:t>as </a:t>
            </a:r>
            <a:r>
              <a:rPr lang="x-none" altLang="ja-JP" u="sng" dirty="0" smtClean="0">
                <a:solidFill>
                  <a:schemeClr val="tx1"/>
                </a:solidFill>
              </a:rPr>
              <a:t> </a:t>
            </a:r>
            <a:r>
              <a:rPr lang="en-US" altLang="ja-JP" u="sng" dirty="0" smtClean="0">
                <a:solidFill>
                  <a:schemeClr val="tx1"/>
                </a:solidFill>
              </a:rPr>
              <a:t>its </a:t>
            </a:r>
            <a:r>
              <a:rPr lang="x-none" altLang="ja-JP" u="sng" dirty="0" smtClean="0">
                <a:solidFill>
                  <a:schemeClr val="tx1"/>
                </a:solidFill>
              </a:rPr>
              <a:t>antecedent.</a:t>
            </a:r>
            <a:endParaRPr lang="ja-JP" altLang="ja-JP" u="sng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377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784976" cy="6669360"/>
          </a:xfrm>
        </p:spPr>
        <p:txBody>
          <a:bodyPr/>
          <a:lstStyle/>
          <a:p>
            <a:pPr algn="l"/>
            <a:r>
              <a:rPr lang="x-none" altLang="ja-JP" b="1" u="sng" dirty="0">
                <a:solidFill>
                  <a:schemeClr val="tx1"/>
                </a:solidFill>
              </a:rPr>
              <a:t>２　Significant uses of anaphora </a:t>
            </a:r>
            <a:endParaRPr lang="ja-JP" altLang="ja-JP" b="1" u="sng" dirty="0">
              <a:solidFill>
                <a:schemeClr val="tx1"/>
              </a:solidFill>
            </a:endParaRPr>
          </a:p>
          <a:p>
            <a:pPr algn="l"/>
            <a:r>
              <a:rPr lang="en-US" altLang="ja-JP" dirty="0">
                <a:solidFill>
                  <a:srgbClr val="FF0000"/>
                </a:solidFill>
              </a:rPr>
              <a:t>Anaphora</a:t>
            </a:r>
            <a:r>
              <a:rPr lang="en-US" altLang="ja-JP" dirty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seems </a:t>
            </a:r>
            <a:r>
              <a:rPr lang="en-US" altLang="ja-JP" dirty="0">
                <a:solidFill>
                  <a:schemeClr val="tx1"/>
                </a:solidFill>
              </a:rPr>
              <a:t>to be </a:t>
            </a:r>
            <a:r>
              <a:rPr lang="en-US" altLang="ja-JP" dirty="0" smtClean="0">
                <a:solidFill>
                  <a:schemeClr val="tx1"/>
                </a:solidFill>
              </a:rPr>
              <a:t>understood as an </a:t>
            </a:r>
            <a:r>
              <a:rPr lang="en-US" altLang="ja-JP" dirty="0">
                <a:solidFill>
                  <a:schemeClr val="tx1"/>
                </a:solidFill>
              </a:rPr>
              <a:t>unimportant and 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parasitic use of expression. However, it is </a:t>
            </a:r>
            <a:r>
              <a:rPr lang="en-US" altLang="ja-JP" dirty="0" smtClean="0">
                <a:solidFill>
                  <a:schemeClr val="tx1"/>
                </a:solidFill>
              </a:rPr>
              <a:t>a </a:t>
            </a:r>
            <a:r>
              <a:rPr lang="en-US" altLang="ja-JP" dirty="0">
                <a:solidFill>
                  <a:schemeClr val="tx1"/>
                </a:solidFill>
              </a:rPr>
              <a:t>very </a:t>
            </a:r>
            <a:r>
              <a:rPr lang="en-US" altLang="ja-JP" dirty="0">
                <a:solidFill>
                  <a:srgbClr val="FF0000"/>
                </a:solidFill>
              </a:rPr>
              <a:t>significant and fundamental use </a:t>
            </a:r>
            <a:r>
              <a:rPr lang="en-US" altLang="ja-JP" dirty="0">
                <a:solidFill>
                  <a:schemeClr val="tx1"/>
                </a:solidFill>
              </a:rPr>
              <a:t>of </a:t>
            </a:r>
            <a:r>
              <a:rPr lang="en-US" altLang="ja-JP" dirty="0" smtClean="0">
                <a:solidFill>
                  <a:schemeClr val="tx1"/>
                </a:solidFill>
              </a:rPr>
              <a:t>language.</a:t>
            </a:r>
          </a:p>
          <a:p>
            <a:pPr algn="l"/>
            <a:r>
              <a:rPr lang="en-US" altLang="ja-JP" dirty="0" smtClean="0">
                <a:solidFill>
                  <a:schemeClr val="tx1"/>
                </a:solidFill>
              </a:rPr>
              <a:t>I will explain it regarding to some topics</a:t>
            </a:r>
            <a:r>
              <a:rPr lang="en-US" altLang="ja-JP" dirty="0" smtClean="0">
                <a:solidFill>
                  <a:srgbClr val="FF0000"/>
                </a:solidFill>
              </a:rPr>
              <a:t>.</a:t>
            </a:r>
            <a:endParaRPr lang="ja-JP" altLang="ja-JP" dirty="0">
              <a:solidFill>
                <a:srgbClr val="FF0000"/>
              </a:solidFill>
            </a:endParaRPr>
          </a:p>
          <a:p>
            <a:r>
              <a:rPr lang="en-US" altLang="ja-JP" dirty="0"/>
              <a:t> 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417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6">
      <a:dk1>
        <a:sysClr val="windowText" lastClr="000000"/>
      </a:dk1>
      <a:lt1>
        <a:srgbClr val="FDF899"/>
      </a:lt1>
      <a:dk2>
        <a:srgbClr val="1F497D"/>
      </a:dk2>
      <a:lt2>
        <a:srgbClr val="FDEADA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3554</TotalTime>
  <Words>1428</Words>
  <Application>Microsoft Office PowerPoint</Application>
  <PresentationFormat>画面に合わせる (4:3)</PresentationFormat>
  <Paragraphs>176</Paragraphs>
  <Slides>24</Slides>
  <Notes>24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owner</cp:lastModifiedBy>
  <cp:revision>45</cp:revision>
  <cp:lastPrinted>2016-07-15T12:44:57Z</cp:lastPrinted>
  <dcterms:created xsi:type="dcterms:W3CDTF">2016-07-13T11:29:51Z</dcterms:created>
  <dcterms:modified xsi:type="dcterms:W3CDTF">2016-07-18T00:31:19Z</dcterms:modified>
</cp:coreProperties>
</file>